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57" r:id="rId3"/>
    <p:sldId id="290" r:id="rId4"/>
    <p:sldId id="260" r:id="rId5"/>
    <p:sldId id="298" r:id="rId6"/>
    <p:sldId id="289" r:id="rId7"/>
    <p:sldId id="292" r:id="rId8"/>
    <p:sldId id="293" r:id="rId9"/>
    <p:sldId id="294" r:id="rId10"/>
    <p:sldId id="295" r:id="rId11"/>
    <p:sldId id="297" r:id="rId12"/>
    <p:sldId id="302" r:id="rId13"/>
    <p:sldId id="291" r:id="rId14"/>
    <p:sldId id="303" r:id="rId15"/>
    <p:sldId id="307" r:id="rId16"/>
    <p:sldId id="306" r:id="rId17"/>
    <p:sldId id="308" r:id="rId18"/>
    <p:sldId id="299" r:id="rId19"/>
    <p:sldId id="261" r:id="rId20"/>
    <p:sldId id="300" r:id="rId21"/>
    <p:sldId id="309" r:id="rId22"/>
    <p:sldId id="310" r:id="rId23"/>
    <p:sldId id="311" r:id="rId24"/>
    <p:sldId id="304" r:id="rId25"/>
    <p:sldId id="274" r:id="rId26"/>
    <p:sldId id="312" r:id="rId27"/>
    <p:sldId id="314" r:id="rId28"/>
    <p:sldId id="313" r:id="rId29"/>
    <p:sldId id="276" r:id="rId30"/>
    <p:sldId id="301" r:id="rId31"/>
    <p:sldId id="265" r:id="rId32"/>
    <p:sldId id="279" r:id="rId33"/>
    <p:sldId id="281" r:id="rId34"/>
    <p:sldId id="284" r:id="rId35"/>
    <p:sldId id="285" r:id="rId36"/>
    <p:sldId id="286" r:id="rId37"/>
    <p:sldId id="287" r:id="rId38"/>
    <p:sldId id="288"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DFB"/>
    <a:srgbClr val="FFFCF0"/>
    <a:srgbClr val="FAFFF3"/>
    <a:srgbClr val="F9FFEC"/>
    <a:srgbClr val="FFFCF8"/>
    <a:srgbClr val="FFF1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697"/>
    <p:restoredTop sz="94650"/>
  </p:normalViewPr>
  <p:slideViewPr>
    <p:cSldViewPr snapToGrid="0" snapToObjects="1">
      <p:cViewPr varScale="1">
        <p:scale>
          <a:sx n="106" d="100"/>
          <a:sy n="106" d="100"/>
        </p:scale>
        <p:origin x="216" y="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3758D3-F2A7-584F-B6E7-5A8E9FED7B22}" type="datetimeFigureOut">
              <a:rPr lang="en-US" smtClean="0"/>
              <a:t>9/6/19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0E2C96-C3C1-5842-B170-B3049BF96A5C}" type="slidenum">
              <a:rPr lang="en-US" smtClean="0"/>
              <a:t>‹#›</a:t>
            </a:fld>
            <a:endParaRPr lang="en-US"/>
          </a:p>
        </p:txBody>
      </p:sp>
    </p:spTree>
    <p:extLst>
      <p:ext uri="{BB962C8B-B14F-4D97-AF65-F5344CB8AC3E}">
        <p14:creationId xmlns:p14="http://schemas.microsoft.com/office/powerpoint/2010/main" val="37219176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32826-86CE-4F4D-B593-9A557CE4F05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3333236B-C4C5-0C48-A472-103D8F3D15F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F1445D0-41D3-AA48-B069-0CA4FDF75711}"/>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5" name="Footer Placeholder 4">
            <a:extLst>
              <a:ext uri="{FF2B5EF4-FFF2-40B4-BE49-F238E27FC236}">
                <a16:creationId xmlns:a16="http://schemas.microsoft.com/office/drawing/2014/main" id="{908DC865-E5BC-8146-9235-418E196D70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54B9E3-9FC5-404A-BEF1-3345707CAA42}"/>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9650580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0ABFC-5887-B84F-89CD-9303000BFA8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57C5E21-8AA8-A74F-BB02-F49622B7540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160D91F-A26D-9540-AEDC-5D552B63344E}"/>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5" name="Footer Placeholder 4">
            <a:extLst>
              <a:ext uri="{FF2B5EF4-FFF2-40B4-BE49-F238E27FC236}">
                <a16:creationId xmlns:a16="http://schemas.microsoft.com/office/drawing/2014/main" id="{51CE572B-AA6B-D249-A9D6-7B5EADCD2D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5FF6C4-5741-E04B-8812-D8BA33BEB789}"/>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21906517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379A8F9-CE96-7944-AFE2-CA238AD6D6E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A4EFA58-128C-794A-993D-A6994B25597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A2A62E-7C52-6646-816E-3544417EE7B6}"/>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5" name="Footer Placeholder 4">
            <a:extLst>
              <a:ext uri="{FF2B5EF4-FFF2-40B4-BE49-F238E27FC236}">
                <a16:creationId xmlns:a16="http://schemas.microsoft.com/office/drawing/2014/main" id="{218934C1-C9F6-DB46-9F6D-92A513B0F8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4AE3D6-5FFA-2841-8D76-D5FDCF7F3FCA}"/>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262932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0A286-A7C2-9749-A907-BDA0410C956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FF63FAA6-BC9D-1948-BCD5-419D3CDD4E2B}"/>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B5D6A8-6151-7F4E-9095-ED1B07981D32}"/>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5" name="Footer Placeholder 4">
            <a:extLst>
              <a:ext uri="{FF2B5EF4-FFF2-40B4-BE49-F238E27FC236}">
                <a16:creationId xmlns:a16="http://schemas.microsoft.com/office/drawing/2014/main" id="{F12368DB-D646-B24E-8BF5-D1F2393729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9DB3C0-4F37-9C48-A995-6BFFE118EA1F}"/>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1077362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C7145-E585-2B45-B684-B6EDC3FA30F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2AB17C8-209F-C24A-AD5A-AA9F9F0AB2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98E420B-3FB2-EE44-8C3D-6979D481A6BF}"/>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5" name="Footer Placeholder 4">
            <a:extLst>
              <a:ext uri="{FF2B5EF4-FFF2-40B4-BE49-F238E27FC236}">
                <a16:creationId xmlns:a16="http://schemas.microsoft.com/office/drawing/2014/main" id="{FBB76592-22DF-7B4F-852C-0E9E11EF8C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5C8174-0F05-1A44-98C3-14A763F5F334}"/>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2662838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109D4-A843-3540-8524-E428D065B18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E40A2768-1763-D843-B3A9-EDE06DF0872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018EE60-1282-8B4B-9329-AAF5ED1E56D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B2B0CEA0-E069-0046-8EC2-48813FC4B64F}"/>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6" name="Footer Placeholder 5">
            <a:extLst>
              <a:ext uri="{FF2B5EF4-FFF2-40B4-BE49-F238E27FC236}">
                <a16:creationId xmlns:a16="http://schemas.microsoft.com/office/drawing/2014/main" id="{3FB91E9D-021F-384A-B2B3-E4BE755C01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397CE3-0B92-F54E-AE13-45D47BB9CCCA}"/>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4266408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9E836-15F0-2F4D-AE99-4D64F5650A1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E19604C-0621-B44F-ABAB-F5C76347A5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9E6CAD1-0C73-3B4E-9DA1-14ABDCD7AEB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E7500EA5-9AB9-D94C-8A71-316F334F11A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2A3D586-62BC-094E-ADDE-5E199605DF5F}"/>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E38F18F9-B5ED-154A-9732-72224BA69A61}"/>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8" name="Footer Placeholder 7">
            <a:extLst>
              <a:ext uri="{FF2B5EF4-FFF2-40B4-BE49-F238E27FC236}">
                <a16:creationId xmlns:a16="http://schemas.microsoft.com/office/drawing/2014/main" id="{147ED0C2-27AD-764B-9241-D4389E599C3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8D4FEC0-33CF-4D44-87B0-90D25345DB65}"/>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41229420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F1026-66D4-3D44-85CB-CCC9A2FBD5E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D854583-D2A3-DF4E-966F-8C882C1CD01F}"/>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4" name="Footer Placeholder 3">
            <a:extLst>
              <a:ext uri="{FF2B5EF4-FFF2-40B4-BE49-F238E27FC236}">
                <a16:creationId xmlns:a16="http://schemas.microsoft.com/office/drawing/2014/main" id="{B1275CA8-1D44-A54C-BD60-09A0AD9DD01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D460D9-F106-214E-A857-C2971788A0D4}"/>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3019646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6932E1-FD36-834B-8F9A-CCB77FA39BD3}"/>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3" name="Footer Placeholder 2">
            <a:extLst>
              <a:ext uri="{FF2B5EF4-FFF2-40B4-BE49-F238E27FC236}">
                <a16:creationId xmlns:a16="http://schemas.microsoft.com/office/drawing/2014/main" id="{403156E5-C713-0F4C-9F12-3274F164FB8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02C7652-68C7-6149-B38D-0C390CAE00A7}"/>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2453565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9B672-0FCF-B34F-82A8-F9B315B2FBE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607ED787-FCFD-2F4A-99FA-C45262FBA26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E27318FF-EC9E-B043-8A95-DB0E6A65C2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EDEDCDA-E450-E04F-934E-20C4B571CA3B}"/>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6" name="Footer Placeholder 5">
            <a:extLst>
              <a:ext uri="{FF2B5EF4-FFF2-40B4-BE49-F238E27FC236}">
                <a16:creationId xmlns:a16="http://schemas.microsoft.com/office/drawing/2014/main" id="{99DC802C-8E32-1D46-83F7-A531E2CD53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FA7DDF-982A-F942-9D78-16628058E5FE}"/>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3979841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16B67-DD1B-1B4D-9D03-9B616B9A8D0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6D310EE-1613-C544-93A2-C870E47F7A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10B1D87-1969-104A-A98C-12E7261B63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B76F244-8D2C-D74A-B87A-01BAD8806D88}"/>
              </a:ext>
            </a:extLst>
          </p:cNvPr>
          <p:cNvSpPr>
            <a:spLocks noGrp="1"/>
          </p:cNvSpPr>
          <p:nvPr>
            <p:ph type="dt" sz="half" idx="10"/>
          </p:nvPr>
        </p:nvSpPr>
        <p:spPr/>
        <p:txBody>
          <a:bodyPr/>
          <a:lstStyle/>
          <a:p>
            <a:fld id="{249219BF-B0EC-8C4B-9B16-1B34FD41FBFE}" type="datetimeFigureOut">
              <a:rPr lang="en-US" smtClean="0"/>
              <a:t>9/6/19</a:t>
            </a:fld>
            <a:endParaRPr lang="en-US"/>
          </a:p>
        </p:txBody>
      </p:sp>
      <p:sp>
        <p:nvSpPr>
          <p:cNvPr id="6" name="Footer Placeholder 5">
            <a:extLst>
              <a:ext uri="{FF2B5EF4-FFF2-40B4-BE49-F238E27FC236}">
                <a16:creationId xmlns:a16="http://schemas.microsoft.com/office/drawing/2014/main" id="{D41E5906-47D7-5843-9A7D-15D4444A04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316928-7628-2744-A290-21FF0A61445A}"/>
              </a:ext>
            </a:extLst>
          </p:cNvPr>
          <p:cNvSpPr>
            <a:spLocks noGrp="1"/>
          </p:cNvSpPr>
          <p:nvPr>
            <p:ph type="sldNum" sz="quarter" idx="12"/>
          </p:nvPr>
        </p:nvSpPr>
        <p:spPr/>
        <p:txBody>
          <a:bodyPr/>
          <a:lstStyle/>
          <a:p>
            <a:fld id="{D3B81C68-0303-CE44-B144-C19BC5E249CD}" type="slidenum">
              <a:rPr lang="en-US" smtClean="0"/>
              <a:t>‹#›</a:t>
            </a:fld>
            <a:endParaRPr lang="en-US"/>
          </a:p>
        </p:txBody>
      </p:sp>
    </p:spTree>
    <p:extLst>
      <p:ext uri="{BB962C8B-B14F-4D97-AF65-F5344CB8AC3E}">
        <p14:creationId xmlns:p14="http://schemas.microsoft.com/office/powerpoint/2010/main" val="1360777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CF8">
            <a:alpha val="50000"/>
          </a:srgb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3C349-7C91-DC48-8360-E180EFE8D0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BED722A-4716-7241-9A3A-801674AFE3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52C76CB-B1E3-5E4F-8DCF-D07F57FCED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9219BF-B0EC-8C4B-9B16-1B34FD41FBFE}" type="datetimeFigureOut">
              <a:rPr lang="en-US" smtClean="0"/>
              <a:t>9/6/19</a:t>
            </a:fld>
            <a:endParaRPr lang="en-US"/>
          </a:p>
        </p:txBody>
      </p:sp>
      <p:sp>
        <p:nvSpPr>
          <p:cNvPr id="5" name="Footer Placeholder 4">
            <a:extLst>
              <a:ext uri="{FF2B5EF4-FFF2-40B4-BE49-F238E27FC236}">
                <a16:creationId xmlns:a16="http://schemas.microsoft.com/office/drawing/2014/main" id="{F7E43324-96DA-B14C-B407-A86473379B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B4D1B6F-5D7C-3F47-8619-D550FD8730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3B81C68-0303-CE44-B144-C19BC5E249CD}" type="slidenum">
              <a:rPr lang="en-US" smtClean="0"/>
              <a:t>‹#›</a:t>
            </a:fld>
            <a:endParaRPr lang="en-US"/>
          </a:p>
        </p:txBody>
      </p:sp>
    </p:spTree>
    <p:extLst>
      <p:ext uri="{BB962C8B-B14F-4D97-AF65-F5344CB8AC3E}">
        <p14:creationId xmlns:p14="http://schemas.microsoft.com/office/powerpoint/2010/main" val="1770291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4.tiff"/><Relationship Id="rId7"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tiff"/><Relationship Id="rId4" Type="http://schemas.openxmlformats.org/officeDocument/2006/relationships/image" Target="../media/image23.tiff"/></Relationships>
</file>

<file path=ppt/slides/_rels/slide33.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909EEE-5350-0046-A529-9FD58B3BBC4E}"/>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673C55-B83F-294E-98B4-60D6D83693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00" y="2517027"/>
            <a:ext cx="7239000" cy="1823944"/>
          </a:xfrm>
          <a:prstGeom prst="rect">
            <a:avLst/>
          </a:prstGeom>
        </p:spPr>
      </p:pic>
    </p:spTree>
    <p:extLst>
      <p:ext uri="{BB962C8B-B14F-4D97-AF65-F5344CB8AC3E}">
        <p14:creationId xmlns:p14="http://schemas.microsoft.com/office/powerpoint/2010/main" val="3471188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Companies BREAKING EVEN</a:t>
            </a: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5BFE39F-D56B-EF49-91FC-905518B7E3B3}"/>
              </a:ext>
            </a:extLst>
          </p:cNvPr>
          <p:cNvPicPr>
            <a:picLocks noChangeAspect="1"/>
          </p:cNvPicPr>
          <p:nvPr/>
        </p:nvPicPr>
        <p:blipFill>
          <a:blip r:embed="rId2"/>
          <a:stretch>
            <a:fillRect/>
          </a:stretch>
        </p:blipFill>
        <p:spPr>
          <a:xfrm>
            <a:off x="1900881" y="1893956"/>
            <a:ext cx="3383005" cy="1014699"/>
          </a:xfrm>
          <a:prstGeom prst="rect">
            <a:avLst/>
          </a:prstGeom>
        </p:spPr>
      </p:pic>
      <p:pic>
        <p:nvPicPr>
          <p:cNvPr id="8" name="Picture 7">
            <a:extLst>
              <a:ext uri="{FF2B5EF4-FFF2-40B4-BE49-F238E27FC236}">
                <a16:creationId xmlns:a16="http://schemas.microsoft.com/office/drawing/2014/main" id="{87118B9A-FB0F-FA41-96EF-7F2FBFCAA15B}"/>
              </a:ext>
            </a:extLst>
          </p:cNvPr>
          <p:cNvPicPr>
            <a:picLocks noChangeAspect="1"/>
          </p:cNvPicPr>
          <p:nvPr/>
        </p:nvPicPr>
        <p:blipFill rotWithShape="1">
          <a:blip r:embed="rId3"/>
          <a:srcRect l="6002" t="24171" r="6244" b="24270"/>
          <a:stretch/>
        </p:blipFill>
        <p:spPr>
          <a:xfrm>
            <a:off x="6757086" y="1833392"/>
            <a:ext cx="3534033" cy="1167942"/>
          </a:xfrm>
          <a:prstGeom prst="rect">
            <a:avLst/>
          </a:prstGeom>
        </p:spPr>
      </p:pic>
      <p:sp>
        <p:nvSpPr>
          <p:cNvPr id="10" name="Rounded Rectangle 9">
            <a:extLst>
              <a:ext uri="{FF2B5EF4-FFF2-40B4-BE49-F238E27FC236}">
                <a16:creationId xmlns:a16="http://schemas.microsoft.com/office/drawing/2014/main" id="{A80D04C0-EB51-3F4C-8058-43F5F29FE5F8}"/>
              </a:ext>
            </a:extLst>
          </p:cNvPr>
          <p:cNvSpPr/>
          <p:nvPr/>
        </p:nvSpPr>
        <p:spPr>
          <a:xfrm>
            <a:off x="1991840" y="3200673"/>
            <a:ext cx="3201086" cy="748673"/>
          </a:xfrm>
          <a:prstGeom prst="roundRect">
            <a:avLst/>
          </a:prstGeom>
          <a:noFill/>
          <a:ln w="28575">
            <a:noFill/>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mj-lt"/>
              <a:buAutoNum type="arabicPeriod"/>
            </a:pPr>
            <a:r>
              <a:rPr lang="en-US" sz="1600" dirty="0">
                <a:latin typeface="Montserrat ExtraLight" pitchFamily="2" charset="77"/>
              </a:rPr>
              <a:t>30-day content catalogue</a:t>
            </a:r>
          </a:p>
          <a:p>
            <a:pPr marL="342900" indent="-342900">
              <a:buFont typeface="+mj-lt"/>
              <a:buAutoNum type="arabicPeriod"/>
            </a:pPr>
            <a:r>
              <a:rPr lang="en-US" sz="1600" dirty="0">
                <a:latin typeface="Montserrat ExtraLight" pitchFamily="2" charset="77"/>
              </a:rPr>
              <a:t>Low acquisition cost</a:t>
            </a:r>
          </a:p>
        </p:txBody>
      </p:sp>
      <p:sp>
        <p:nvSpPr>
          <p:cNvPr id="11" name="Rounded Rectangle 10">
            <a:extLst>
              <a:ext uri="{FF2B5EF4-FFF2-40B4-BE49-F238E27FC236}">
                <a16:creationId xmlns:a16="http://schemas.microsoft.com/office/drawing/2014/main" id="{ACFD4F2F-919B-D241-AEFD-7B6B2000D346}"/>
              </a:ext>
            </a:extLst>
          </p:cNvPr>
          <p:cNvSpPr/>
          <p:nvPr/>
        </p:nvSpPr>
        <p:spPr>
          <a:xfrm>
            <a:off x="7071153" y="3213534"/>
            <a:ext cx="2905898" cy="1069948"/>
          </a:xfrm>
          <a:prstGeom prst="roundRect">
            <a:avLst/>
          </a:prstGeom>
          <a:noFill/>
          <a:ln w="28575">
            <a:noFill/>
          </a:ln>
        </p:spPr>
        <p:style>
          <a:lnRef idx="2">
            <a:schemeClr val="dk1"/>
          </a:lnRef>
          <a:fillRef idx="1">
            <a:schemeClr val="lt1"/>
          </a:fillRef>
          <a:effectRef idx="0">
            <a:schemeClr val="dk1"/>
          </a:effectRef>
          <a:fontRef idx="minor">
            <a:schemeClr val="dk1"/>
          </a:fontRef>
        </p:style>
        <p:txBody>
          <a:bodyPr rtlCol="0" anchor="ctr"/>
          <a:lstStyle/>
          <a:p>
            <a:pPr marL="342900" indent="-342900">
              <a:buFont typeface="+mj-lt"/>
              <a:buAutoNum type="arabicPeriod"/>
            </a:pPr>
            <a:r>
              <a:rPr lang="en-US" sz="1600" dirty="0">
                <a:latin typeface="Montserrat ExtraLight" pitchFamily="2" charset="77"/>
              </a:rPr>
              <a:t>Lower acquisition cost for documentaries</a:t>
            </a:r>
          </a:p>
          <a:p>
            <a:pPr marL="342900" indent="-342900">
              <a:buFont typeface="+mj-lt"/>
              <a:buAutoNum type="arabicPeriod"/>
            </a:pPr>
            <a:r>
              <a:rPr lang="en-US" sz="1600" dirty="0">
                <a:latin typeface="Montserrat ExtraLight" pitchFamily="2" charset="77"/>
              </a:rPr>
              <a:t>Higher prices from education licensing</a:t>
            </a:r>
          </a:p>
        </p:txBody>
      </p:sp>
      <p:sp>
        <p:nvSpPr>
          <p:cNvPr id="12" name="Rectangle 11">
            <a:extLst>
              <a:ext uri="{FF2B5EF4-FFF2-40B4-BE49-F238E27FC236}">
                <a16:creationId xmlns:a16="http://schemas.microsoft.com/office/drawing/2014/main" id="{51C76CEC-9DC9-7045-B581-8470E3818E6E}"/>
              </a:ext>
            </a:extLst>
          </p:cNvPr>
          <p:cNvSpPr/>
          <p:nvPr/>
        </p:nvSpPr>
        <p:spPr>
          <a:xfrm>
            <a:off x="214184" y="4495682"/>
            <a:ext cx="11763632" cy="2139896"/>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2FE79BA2-1B30-E54B-AE1C-9B13FFE95548}"/>
              </a:ext>
            </a:extLst>
          </p:cNvPr>
          <p:cNvSpPr/>
          <p:nvPr/>
        </p:nvSpPr>
        <p:spPr>
          <a:xfrm>
            <a:off x="5140068" y="4695570"/>
            <a:ext cx="1797305" cy="1797305"/>
          </a:xfrm>
          <a:prstGeom prst="ellipse">
            <a:avLst/>
          </a:prstGeom>
          <a:no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a:solidFill>
                  <a:schemeClr val="tx1"/>
                </a:solidFill>
                <a:latin typeface="Montserrat ExtraLight" pitchFamily="2" charset="77"/>
              </a:rPr>
              <a:t>     Price</a:t>
            </a:r>
          </a:p>
        </p:txBody>
      </p:sp>
      <p:cxnSp>
        <p:nvCxnSpPr>
          <p:cNvPr id="21" name="Straight Arrow Connector 20">
            <a:extLst>
              <a:ext uri="{FF2B5EF4-FFF2-40B4-BE49-F238E27FC236}">
                <a16:creationId xmlns:a16="http://schemas.microsoft.com/office/drawing/2014/main" id="{928ED546-A647-4E4F-A491-C1CAD6C82096}"/>
              </a:ext>
            </a:extLst>
          </p:cNvPr>
          <p:cNvCxnSpPr>
            <a:cxnSpLocks/>
          </p:cNvCxnSpPr>
          <p:nvPr/>
        </p:nvCxnSpPr>
        <p:spPr>
          <a:xfrm flipV="1">
            <a:off x="5671494" y="5322968"/>
            <a:ext cx="0" cy="548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B53E5A40-A6FE-ED4D-8192-D801646F8F19}"/>
              </a:ext>
            </a:extLst>
          </p:cNvPr>
          <p:cNvSpPr/>
          <p:nvPr/>
        </p:nvSpPr>
        <p:spPr>
          <a:xfrm>
            <a:off x="8816975" y="4695570"/>
            <a:ext cx="1797305" cy="1797305"/>
          </a:xfrm>
          <a:prstGeom prst="ellipse">
            <a:avLst/>
          </a:prstGeom>
          <a:noFill/>
          <a:ln>
            <a:solidFill>
              <a:schemeClr val="tx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dirty="0">
                <a:solidFill>
                  <a:schemeClr val="tx1"/>
                </a:solidFill>
                <a:latin typeface="Montserrat ExtraLight" pitchFamily="2" charset="77"/>
              </a:rPr>
              <a:t>     Cost</a:t>
            </a:r>
          </a:p>
        </p:txBody>
      </p:sp>
      <p:cxnSp>
        <p:nvCxnSpPr>
          <p:cNvPr id="25" name="Straight Arrow Connector 24">
            <a:extLst>
              <a:ext uri="{FF2B5EF4-FFF2-40B4-BE49-F238E27FC236}">
                <a16:creationId xmlns:a16="http://schemas.microsoft.com/office/drawing/2014/main" id="{32989244-EC18-2C44-8365-04491DFB6E5B}"/>
              </a:ext>
            </a:extLst>
          </p:cNvPr>
          <p:cNvCxnSpPr>
            <a:cxnSpLocks/>
          </p:cNvCxnSpPr>
          <p:nvPr/>
        </p:nvCxnSpPr>
        <p:spPr>
          <a:xfrm flipH="1">
            <a:off x="9363764" y="5329588"/>
            <a:ext cx="1" cy="54864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itle 1">
            <a:extLst>
              <a:ext uri="{FF2B5EF4-FFF2-40B4-BE49-F238E27FC236}">
                <a16:creationId xmlns:a16="http://schemas.microsoft.com/office/drawing/2014/main" id="{7F091689-4E24-3F4E-812C-CF2362A76365}"/>
              </a:ext>
            </a:extLst>
          </p:cNvPr>
          <p:cNvSpPr txBox="1">
            <a:spLocks/>
          </p:cNvSpPr>
          <p:nvPr/>
        </p:nvSpPr>
        <p:spPr>
          <a:xfrm>
            <a:off x="1262448" y="5226178"/>
            <a:ext cx="10365260" cy="7554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Ombudsman Stencil" pitchFamily="2" charset="0"/>
              </a:rPr>
              <a:t>To break even:                             OR</a:t>
            </a:r>
          </a:p>
        </p:txBody>
      </p:sp>
    </p:spTree>
    <p:extLst>
      <p:ext uri="{BB962C8B-B14F-4D97-AF65-F5344CB8AC3E}">
        <p14:creationId xmlns:p14="http://schemas.microsoft.com/office/powerpoint/2010/main" val="786365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B3F5BE-F625-744F-A1F7-9A9630DDE83C}"/>
              </a:ext>
            </a:extLst>
          </p:cNvPr>
          <p:cNvSpPr>
            <a:spLocks noGrp="1"/>
          </p:cNvSpPr>
          <p:nvPr>
            <p:ph type="title"/>
          </p:nvPr>
        </p:nvSpPr>
        <p:spPr>
          <a:xfrm>
            <a:off x="857647" y="976183"/>
            <a:ext cx="5642007" cy="3330402"/>
          </a:xfrm>
        </p:spPr>
        <p:txBody>
          <a:bodyPr>
            <a:noAutofit/>
          </a:bodyPr>
          <a:lstStyle/>
          <a:p>
            <a:r>
              <a:rPr lang="en-US" sz="7200" dirty="0">
                <a:solidFill>
                  <a:srgbClr val="FFFCF8"/>
                </a:solidFill>
                <a:latin typeface="Ombudsman Stencil" pitchFamily="2" charset="0"/>
              </a:rPr>
              <a:t>How to make our business viable?</a:t>
            </a:r>
          </a:p>
        </p:txBody>
      </p:sp>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0027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B3F5BE-F625-744F-A1F7-9A9630DDE83C}"/>
              </a:ext>
            </a:extLst>
          </p:cNvPr>
          <p:cNvSpPr>
            <a:spLocks noGrp="1"/>
          </p:cNvSpPr>
          <p:nvPr>
            <p:ph type="title"/>
          </p:nvPr>
        </p:nvSpPr>
        <p:spPr>
          <a:xfrm>
            <a:off x="857647" y="1763798"/>
            <a:ext cx="10584710" cy="3330402"/>
          </a:xfrm>
        </p:spPr>
        <p:txBody>
          <a:bodyPr>
            <a:noAutofit/>
          </a:bodyPr>
          <a:lstStyle/>
          <a:p>
            <a:r>
              <a:rPr lang="en-US" sz="5400" dirty="0">
                <a:solidFill>
                  <a:srgbClr val="FFFCF8"/>
                </a:solidFill>
                <a:latin typeface="Ombudsman Stencil" pitchFamily="2" charset="0"/>
              </a:rPr>
              <a:t>Focus</a:t>
            </a:r>
            <a:r>
              <a:rPr lang="en-US" sz="3600" dirty="0">
                <a:solidFill>
                  <a:srgbClr val="FFFCF8"/>
                </a:solidFill>
                <a:latin typeface="Ombudsman Stencil" pitchFamily="2" charset="0"/>
              </a:rPr>
              <a:t> on providing </a:t>
            </a:r>
            <a:r>
              <a:rPr lang="en-US" sz="5400" dirty="0">
                <a:solidFill>
                  <a:srgbClr val="FFFCF8"/>
                </a:solidFill>
                <a:latin typeface="Ombudsman Stencil" pitchFamily="2" charset="0"/>
              </a:rPr>
              <a:t>additional value</a:t>
            </a:r>
            <a:r>
              <a:rPr lang="en-US" sz="3600" dirty="0">
                <a:solidFill>
                  <a:srgbClr val="FFFCF8"/>
                </a:solidFill>
                <a:latin typeface="Ombudsman Stencil" pitchFamily="2" charset="0"/>
              </a:rPr>
              <a:t> for customers</a:t>
            </a:r>
            <a:br>
              <a:rPr lang="en-US" sz="3600" dirty="0">
                <a:solidFill>
                  <a:srgbClr val="FFFCF8"/>
                </a:solidFill>
                <a:latin typeface="Ombudsman Stencil" pitchFamily="2" charset="0"/>
              </a:rPr>
            </a:br>
            <a:br>
              <a:rPr lang="en-US" sz="3600" dirty="0">
                <a:solidFill>
                  <a:srgbClr val="FFFCF8"/>
                </a:solidFill>
                <a:latin typeface="Ombudsman Stencil" pitchFamily="2" charset="0"/>
              </a:rPr>
            </a:br>
            <a:r>
              <a:rPr lang="en-US" sz="5400" dirty="0">
                <a:solidFill>
                  <a:srgbClr val="FFFCF8"/>
                </a:solidFill>
                <a:latin typeface="Ombudsman Stencil" pitchFamily="2" charset="0"/>
              </a:rPr>
              <a:t>make</a:t>
            </a:r>
            <a:r>
              <a:rPr lang="en-US" sz="3600" dirty="0">
                <a:solidFill>
                  <a:srgbClr val="FFFCF8"/>
                </a:solidFill>
                <a:latin typeface="Ombudsman Stencil" pitchFamily="2" charset="0"/>
              </a:rPr>
              <a:t> our services </a:t>
            </a:r>
            <a:r>
              <a:rPr lang="en-US" sz="5400" dirty="0">
                <a:solidFill>
                  <a:srgbClr val="FFFCF8"/>
                </a:solidFill>
                <a:latin typeface="Ombudsman Stencil" pitchFamily="2" charset="0"/>
              </a:rPr>
              <a:t>indispensable</a:t>
            </a:r>
            <a:r>
              <a:rPr lang="en-US" sz="3600" dirty="0">
                <a:solidFill>
                  <a:srgbClr val="FFFCF8"/>
                </a:solidFill>
                <a:latin typeface="Ombudsman Stencil" pitchFamily="2" charset="0"/>
              </a:rPr>
              <a:t> even if the content is available on other platforms/through piracy </a:t>
            </a:r>
          </a:p>
        </p:txBody>
      </p:sp>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064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D32434-72C2-B646-A849-AC1DCC1D47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u="sng" dirty="0">
                <a:solidFill>
                  <a:srgbClr val="FFFCF8"/>
                </a:solidFill>
                <a:latin typeface="Ombudsman Stencil" pitchFamily="2" charset="0"/>
              </a:rPr>
              <a:t>Production description</a:t>
            </a:r>
          </a:p>
        </p:txBody>
      </p:sp>
      <p:sp>
        <p:nvSpPr>
          <p:cNvPr id="10" name="Content Placeholder 2">
            <a:extLst>
              <a:ext uri="{FF2B5EF4-FFF2-40B4-BE49-F238E27FC236}">
                <a16:creationId xmlns:a16="http://schemas.microsoft.com/office/drawing/2014/main" id="{2C4F3684-58A0-E54D-A035-BEA414A4726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000" b="1" dirty="0">
                <a:solidFill>
                  <a:srgbClr val="FFFCF8"/>
                </a:solidFill>
                <a:latin typeface="Montserrat ExtraLight" pitchFamily="2" charset="77"/>
              </a:rPr>
              <a:t>CORE PRODUCT: EDUCATIONAL STREAMING PLATFORM</a:t>
            </a:r>
          </a:p>
          <a:p>
            <a:pPr marL="0" indent="0">
              <a:lnSpc>
                <a:spcPct val="150000"/>
              </a:lnSpc>
              <a:buFont typeface="Arial" panose="020B0604020202020204" pitchFamily="34" charset="0"/>
              <a:buNone/>
            </a:pPr>
            <a:endParaRPr lang="en-US" sz="2000" dirty="0">
              <a:solidFill>
                <a:srgbClr val="FFFCF8"/>
              </a:solidFill>
              <a:latin typeface="Montserrat ExtraLight" pitchFamily="2" charset="77"/>
            </a:endParaRPr>
          </a:p>
          <a:p>
            <a:pPr marL="0" indent="0">
              <a:lnSpc>
                <a:spcPct val="150000"/>
              </a:lnSpc>
              <a:buFont typeface="Arial" panose="020B0604020202020204" pitchFamily="34" charset="0"/>
              <a:buNone/>
            </a:pPr>
            <a:endParaRPr lang="en-US" sz="2000" dirty="0">
              <a:solidFill>
                <a:srgbClr val="FFFCF8"/>
              </a:solidFill>
              <a:latin typeface="Montserrat ExtraLight" pitchFamily="2" charset="77"/>
            </a:endParaRPr>
          </a:p>
        </p:txBody>
      </p:sp>
      <p:sp>
        <p:nvSpPr>
          <p:cNvPr id="5" name="Rounded Rectangle 4">
            <a:extLst>
              <a:ext uri="{FF2B5EF4-FFF2-40B4-BE49-F238E27FC236}">
                <a16:creationId xmlns:a16="http://schemas.microsoft.com/office/drawing/2014/main" id="{1D99D688-9230-9841-860D-B08BE6BF02B3}"/>
              </a:ext>
            </a:extLst>
          </p:cNvPr>
          <p:cNvSpPr/>
          <p:nvPr/>
        </p:nvSpPr>
        <p:spPr>
          <a:xfrm>
            <a:off x="2042985" y="2681415"/>
            <a:ext cx="3019167" cy="1495167"/>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Subtitles for docuseries in different languages</a:t>
            </a:r>
          </a:p>
        </p:txBody>
      </p:sp>
      <p:sp>
        <p:nvSpPr>
          <p:cNvPr id="7" name="Rounded Rectangle 6">
            <a:extLst>
              <a:ext uri="{FF2B5EF4-FFF2-40B4-BE49-F238E27FC236}">
                <a16:creationId xmlns:a16="http://schemas.microsoft.com/office/drawing/2014/main" id="{99C14E85-CCC8-B54F-95C9-3808E2369F2A}"/>
              </a:ext>
            </a:extLst>
          </p:cNvPr>
          <p:cNvSpPr/>
          <p:nvPr/>
        </p:nvSpPr>
        <p:spPr>
          <a:xfrm>
            <a:off x="7129848" y="2681414"/>
            <a:ext cx="3019167" cy="1495167"/>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Small quizzes at the end of each episode</a:t>
            </a:r>
          </a:p>
        </p:txBody>
      </p:sp>
      <p:sp>
        <p:nvSpPr>
          <p:cNvPr id="9" name="Rounded Rectangle 8">
            <a:extLst>
              <a:ext uri="{FF2B5EF4-FFF2-40B4-BE49-F238E27FC236}">
                <a16:creationId xmlns:a16="http://schemas.microsoft.com/office/drawing/2014/main" id="{C8C9023D-945F-7149-88CD-29FA0554EC52}"/>
              </a:ext>
            </a:extLst>
          </p:cNvPr>
          <p:cNvSpPr/>
          <p:nvPr/>
        </p:nvSpPr>
        <p:spPr>
          <a:xfrm>
            <a:off x="2042984" y="4681796"/>
            <a:ext cx="3019167" cy="1495167"/>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Have volunteer teachers manage discussion forums for language learners</a:t>
            </a:r>
          </a:p>
        </p:txBody>
      </p:sp>
      <p:sp>
        <p:nvSpPr>
          <p:cNvPr id="11" name="Rounded Rectangle 10">
            <a:extLst>
              <a:ext uri="{FF2B5EF4-FFF2-40B4-BE49-F238E27FC236}">
                <a16:creationId xmlns:a16="http://schemas.microsoft.com/office/drawing/2014/main" id="{F609B893-8D4A-A84D-A69D-FA2172C27518}"/>
              </a:ext>
            </a:extLst>
          </p:cNvPr>
          <p:cNvSpPr/>
          <p:nvPr/>
        </p:nvSpPr>
        <p:spPr>
          <a:xfrm>
            <a:off x="7129847" y="4681796"/>
            <a:ext cx="3019167" cy="1495167"/>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Hyperlink keywords in subtitles to external Wikipedia pages</a:t>
            </a:r>
          </a:p>
        </p:txBody>
      </p:sp>
    </p:spTree>
    <p:extLst>
      <p:ext uri="{BB962C8B-B14F-4D97-AF65-F5344CB8AC3E}">
        <p14:creationId xmlns:p14="http://schemas.microsoft.com/office/powerpoint/2010/main" val="3960589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B6882D-94D6-F141-A574-A013E8C82887}"/>
              </a:ext>
            </a:extLst>
          </p:cNvPr>
          <p:cNvSpPr/>
          <p:nvPr/>
        </p:nvSpPr>
        <p:spPr>
          <a:xfrm>
            <a:off x="444844" y="469555"/>
            <a:ext cx="7970108" cy="591888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39C5DE-5F01-6D42-B84D-1F6848DB5E5C}"/>
              </a:ext>
            </a:extLst>
          </p:cNvPr>
          <p:cNvSpPr/>
          <p:nvPr/>
        </p:nvSpPr>
        <p:spPr>
          <a:xfrm>
            <a:off x="444844" y="469555"/>
            <a:ext cx="7970108" cy="74140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E51D0206-529A-4549-A55F-495F1CC9E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295" y="614203"/>
            <a:ext cx="1794361" cy="452109"/>
          </a:xfrm>
          <a:prstGeom prst="rect">
            <a:avLst/>
          </a:prstGeom>
        </p:spPr>
      </p:pic>
      <p:cxnSp>
        <p:nvCxnSpPr>
          <p:cNvPr id="4" name="Straight Connector 3">
            <a:extLst>
              <a:ext uri="{FF2B5EF4-FFF2-40B4-BE49-F238E27FC236}">
                <a16:creationId xmlns:a16="http://schemas.microsoft.com/office/drawing/2014/main" id="{97240BDB-D64F-5D4A-B7E7-364EE8C8068C}"/>
              </a:ext>
            </a:extLst>
          </p:cNvPr>
          <p:cNvCxnSpPr/>
          <p:nvPr/>
        </p:nvCxnSpPr>
        <p:spPr>
          <a:xfrm>
            <a:off x="694267" y="772523"/>
            <a:ext cx="2624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BF19510-5FE4-4747-A32A-107E238F719F}"/>
              </a:ext>
            </a:extLst>
          </p:cNvPr>
          <p:cNvCxnSpPr/>
          <p:nvPr/>
        </p:nvCxnSpPr>
        <p:spPr>
          <a:xfrm>
            <a:off x="694267" y="840256"/>
            <a:ext cx="2624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F746CAD-B318-6C4C-B078-2F9AF2CD37C1}"/>
              </a:ext>
            </a:extLst>
          </p:cNvPr>
          <p:cNvCxnSpPr/>
          <p:nvPr/>
        </p:nvCxnSpPr>
        <p:spPr>
          <a:xfrm>
            <a:off x="694267" y="907990"/>
            <a:ext cx="262467" cy="0"/>
          </a:xfrm>
          <a:prstGeom prst="line">
            <a:avLst/>
          </a:prstGeom>
          <a:ln w="28575"/>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CC7E1044-780C-994C-A797-0F962569F7A6}"/>
              </a:ext>
            </a:extLst>
          </p:cNvPr>
          <p:cNvPicPr>
            <a:picLocks noChangeAspect="1"/>
          </p:cNvPicPr>
          <p:nvPr/>
        </p:nvPicPr>
        <p:blipFill rotWithShape="1">
          <a:blip r:embed="rId3"/>
          <a:srcRect l="8974" t="33826" r="6782" b="36174"/>
          <a:stretch/>
        </p:blipFill>
        <p:spPr>
          <a:xfrm>
            <a:off x="3074316" y="610532"/>
            <a:ext cx="3413051" cy="455780"/>
          </a:xfrm>
          <a:prstGeom prst="rect">
            <a:avLst/>
          </a:prstGeom>
        </p:spPr>
      </p:pic>
      <p:pic>
        <p:nvPicPr>
          <p:cNvPr id="14" name="Picture 13" descr="A person standing in front of a building&#10;&#10;Description automatically generated">
            <a:extLst>
              <a:ext uri="{FF2B5EF4-FFF2-40B4-BE49-F238E27FC236}">
                <a16:creationId xmlns:a16="http://schemas.microsoft.com/office/drawing/2014/main" id="{E568F508-EAE4-5D46-8AF5-D2E7E65600D0}"/>
              </a:ext>
            </a:extLst>
          </p:cNvPr>
          <p:cNvPicPr>
            <a:picLocks noChangeAspect="1"/>
          </p:cNvPicPr>
          <p:nvPr/>
        </p:nvPicPr>
        <p:blipFill rotWithShape="1">
          <a:blip r:embed="rId4"/>
          <a:srcRect l="1139" t="2064" r="1165" b="2537"/>
          <a:stretch/>
        </p:blipFill>
        <p:spPr>
          <a:xfrm>
            <a:off x="694267" y="1906015"/>
            <a:ext cx="4826727" cy="2717074"/>
          </a:xfrm>
          <a:prstGeom prst="rect">
            <a:avLst/>
          </a:prstGeom>
        </p:spPr>
      </p:pic>
      <p:sp>
        <p:nvSpPr>
          <p:cNvPr id="16" name="Rectangle 15">
            <a:extLst>
              <a:ext uri="{FF2B5EF4-FFF2-40B4-BE49-F238E27FC236}">
                <a16:creationId xmlns:a16="http://schemas.microsoft.com/office/drawing/2014/main" id="{AC8295F9-B784-FA4A-B4E3-8B97EC06D16C}"/>
              </a:ext>
            </a:extLst>
          </p:cNvPr>
          <p:cNvSpPr/>
          <p:nvPr/>
        </p:nvSpPr>
        <p:spPr>
          <a:xfrm>
            <a:off x="694266" y="1458096"/>
            <a:ext cx="4366831" cy="338554"/>
          </a:xfrm>
          <a:prstGeom prst="rect">
            <a:avLst/>
          </a:prstGeom>
        </p:spPr>
        <p:txBody>
          <a:bodyPr wrap="square">
            <a:spAutoFit/>
          </a:bodyPr>
          <a:lstStyle/>
          <a:p>
            <a:r>
              <a:rPr lang="en-US" sz="1600" b="1" dirty="0">
                <a:latin typeface="Montserrat SemiBold" pitchFamily="2" charset="77"/>
              </a:rPr>
              <a:t>Tales from Modern China Season 3 EP 2</a:t>
            </a:r>
          </a:p>
        </p:txBody>
      </p:sp>
      <p:pic>
        <p:nvPicPr>
          <p:cNvPr id="20" name="Picture 19">
            <a:extLst>
              <a:ext uri="{FF2B5EF4-FFF2-40B4-BE49-F238E27FC236}">
                <a16:creationId xmlns:a16="http://schemas.microsoft.com/office/drawing/2014/main" id="{98CD09FB-0150-4846-B240-1EA879AAFF59}"/>
              </a:ext>
            </a:extLst>
          </p:cNvPr>
          <p:cNvPicPr>
            <a:picLocks noChangeAspect="1"/>
          </p:cNvPicPr>
          <p:nvPr/>
        </p:nvPicPr>
        <p:blipFill>
          <a:blip r:embed="rId5"/>
          <a:stretch>
            <a:fillRect/>
          </a:stretch>
        </p:blipFill>
        <p:spPr>
          <a:xfrm>
            <a:off x="6608063" y="610532"/>
            <a:ext cx="1692897" cy="455780"/>
          </a:xfrm>
          <a:prstGeom prst="rect">
            <a:avLst/>
          </a:prstGeom>
        </p:spPr>
      </p:pic>
      <p:pic>
        <p:nvPicPr>
          <p:cNvPr id="21" name="Picture 20">
            <a:extLst>
              <a:ext uri="{FF2B5EF4-FFF2-40B4-BE49-F238E27FC236}">
                <a16:creationId xmlns:a16="http://schemas.microsoft.com/office/drawing/2014/main" id="{91FA823D-052B-114E-94B0-DEF81611C23E}"/>
              </a:ext>
            </a:extLst>
          </p:cNvPr>
          <p:cNvPicPr>
            <a:picLocks noChangeAspect="1"/>
          </p:cNvPicPr>
          <p:nvPr/>
        </p:nvPicPr>
        <p:blipFill>
          <a:blip r:embed="rId6"/>
          <a:stretch>
            <a:fillRect/>
          </a:stretch>
        </p:blipFill>
        <p:spPr>
          <a:xfrm>
            <a:off x="853380" y="4732454"/>
            <a:ext cx="4508500" cy="495300"/>
          </a:xfrm>
          <a:prstGeom prst="rect">
            <a:avLst/>
          </a:prstGeom>
        </p:spPr>
      </p:pic>
      <p:sp>
        <p:nvSpPr>
          <p:cNvPr id="22" name="Rectangle 21">
            <a:extLst>
              <a:ext uri="{FF2B5EF4-FFF2-40B4-BE49-F238E27FC236}">
                <a16:creationId xmlns:a16="http://schemas.microsoft.com/office/drawing/2014/main" id="{5187B7F2-4432-5642-AEA1-5F3E35B885A9}"/>
              </a:ext>
            </a:extLst>
          </p:cNvPr>
          <p:cNvSpPr/>
          <p:nvPr/>
        </p:nvSpPr>
        <p:spPr>
          <a:xfrm>
            <a:off x="694266" y="5390477"/>
            <a:ext cx="4826728" cy="98854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ontserrat Light" pitchFamily="2" charset="77"/>
              </a:rPr>
              <a:t>Comments Section</a:t>
            </a:r>
          </a:p>
        </p:txBody>
      </p:sp>
      <p:sp>
        <p:nvSpPr>
          <p:cNvPr id="23" name="Rectangle 22">
            <a:extLst>
              <a:ext uri="{FF2B5EF4-FFF2-40B4-BE49-F238E27FC236}">
                <a16:creationId xmlns:a16="http://schemas.microsoft.com/office/drawing/2014/main" id="{3001F0CE-D6BE-6E40-95F9-F3E19A77BD43}"/>
              </a:ext>
            </a:extLst>
          </p:cNvPr>
          <p:cNvSpPr/>
          <p:nvPr/>
        </p:nvSpPr>
        <p:spPr>
          <a:xfrm>
            <a:off x="5750887" y="1906015"/>
            <a:ext cx="2434172" cy="447300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ontserrat Light" pitchFamily="2" charset="77"/>
              </a:rPr>
              <a:t>Suggested Videos</a:t>
            </a:r>
          </a:p>
        </p:txBody>
      </p:sp>
      <p:cxnSp>
        <p:nvCxnSpPr>
          <p:cNvPr id="27" name="Straight Connector 26">
            <a:extLst>
              <a:ext uri="{FF2B5EF4-FFF2-40B4-BE49-F238E27FC236}">
                <a16:creationId xmlns:a16="http://schemas.microsoft.com/office/drawing/2014/main" id="{DABF8C7C-5825-0841-AD7A-9B99B557468C}"/>
              </a:ext>
            </a:extLst>
          </p:cNvPr>
          <p:cNvCxnSpPr>
            <a:cxnSpLocks/>
          </p:cNvCxnSpPr>
          <p:nvPr/>
        </p:nvCxnSpPr>
        <p:spPr>
          <a:xfrm>
            <a:off x="2447365" y="4367784"/>
            <a:ext cx="1331259" cy="0"/>
          </a:xfrm>
          <a:prstGeom prst="line">
            <a:avLst/>
          </a:prstGeom>
        </p:spPr>
        <p:style>
          <a:lnRef idx="3">
            <a:schemeClr val="accent4"/>
          </a:lnRef>
          <a:fillRef idx="0">
            <a:schemeClr val="accent4"/>
          </a:fillRef>
          <a:effectRef idx="2">
            <a:schemeClr val="accent4"/>
          </a:effectRef>
          <a:fontRef idx="minor">
            <a:schemeClr val="tx1"/>
          </a:fontRef>
        </p:style>
      </p:cxnSp>
      <p:sp>
        <p:nvSpPr>
          <p:cNvPr id="33" name="Content Placeholder 2">
            <a:extLst>
              <a:ext uri="{FF2B5EF4-FFF2-40B4-BE49-F238E27FC236}">
                <a16:creationId xmlns:a16="http://schemas.microsoft.com/office/drawing/2014/main" id="{770834B1-F1FD-3541-BB3C-BC978D61A1CE}"/>
              </a:ext>
            </a:extLst>
          </p:cNvPr>
          <p:cNvSpPr txBox="1">
            <a:spLocks/>
          </p:cNvSpPr>
          <p:nvPr/>
        </p:nvSpPr>
        <p:spPr>
          <a:xfrm>
            <a:off x="8760007" y="3217356"/>
            <a:ext cx="2858363" cy="10589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en-US" sz="1600" dirty="0">
                <a:solidFill>
                  <a:srgbClr val="FFFCF8"/>
                </a:solidFill>
                <a:latin typeface="Montserrat ExtraLight" pitchFamily="2" charset="77"/>
              </a:rPr>
              <a:t>Provide accurate subtitles in different languages</a:t>
            </a:r>
          </a:p>
        </p:txBody>
      </p:sp>
      <p:sp>
        <p:nvSpPr>
          <p:cNvPr id="44" name="Oval 43">
            <a:extLst>
              <a:ext uri="{FF2B5EF4-FFF2-40B4-BE49-F238E27FC236}">
                <a16:creationId xmlns:a16="http://schemas.microsoft.com/office/drawing/2014/main" id="{72B76AFD-8E0A-F241-BF5D-2817ECF714AA}"/>
              </a:ext>
            </a:extLst>
          </p:cNvPr>
          <p:cNvSpPr/>
          <p:nvPr/>
        </p:nvSpPr>
        <p:spPr>
          <a:xfrm>
            <a:off x="2421871" y="4169787"/>
            <a:ext cx="1531734" cy="35365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Curved Connector 44">
            <a:extLst>
              <a:ext uri="{FF2B5EF4-FFF2-40B4-BE49-F238E27FC236}">
                <a16:creationId xmlns:a16="http://schemas.microsoft.com/office/drawing/2014/main" id="{2A204D37-F9C9-8243-9E3F-15210C9AEC60}"/>
              </a:ext>
            </a:extLst>
          </p:cNvPr>
          <p:cNvCxnSpPr>
            <a:cxnSpLocks/>
            <a:stCxn id="44" idx="6"/>
            <a:endCxn id="33" idx="1"/>
          </p:cNvCxnSpPr>
          <p:nvPr/>
        </p:nvCxnSpPr>
        <p:spPr>
          <a:xfrm flipV="1">
            <a:off x="3953605" y="3746832"/>
            <a:ext cx="4806402" cy="599783"/>
          </a:xfrm>
          <a:prstGeom prst="curvedConnector3">
            <a:avLst>
              <a:gd name="adj1" fmla="val 50000"/>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8E3A7270-C30D-1740-AFF5-5DE0B6AB2C95}"/>
              </a:ext>
            </a:extLst>
          </p:cNvPr>
          <p:cNvSpPr/>
          <p:nvPr/>
        </p:nvSpPr>
        <p:spPr>
          <a:xfrm>
            <a:off x="4281458" y="4392904"/>
            <a:ext cx="462603" cy="267236"/>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Curved Connector 65">
            <a:extLst>
              <a:ext uri="{FF2B5EF4-FFF2-40B4-BE49-F238E27FC236}">
                <a16:creationId xmlns:a16="http://schemas.microsoft.com/office/drawing/2014/main" id="{C181D7E8-F586-E14E-A289-F47C21BBD8C0}"/>
              </a:ext>
            </a:extLst>
          </p:cNvPr>
          <p:cNvCxnSpPr>
            <a:cxnSpLocks/>
            <a:stCxn id="47" idx="6"/>
          </p:cNvCxnSpPr>
          <p:nvPr/>
        </p:nvCxnSpPr>
        <p:spPr>
          <a:xfrm flipV="1">
            <a:off x="4744061" y="4298332"/>
            <a:ext cx="389007" cy="228190"/>
          </a:xfrm>
          <a:prstGeom prst="curvedConnector3">
            <a:avLst/>
          </a:prstGeom>
          <a:ln w="28575">
            <a:solidFill>
              <a:srgbClr val="C00000"/>
            </a:solidFill>
          </a:ln>
        </p:spPr>
        <p:style>
          <a:lnRef idx="3">
            <a:schemeClr val="accent4"/>
          </a:lnRef>
          <a:fillRef idx="0">
            <a:schemeClr val="accent4"/>
          </a:fillRef>
          <a:effectRef idx="2">
            <a:schemeClr val="accent4"/>
          </a:effectRef>
          <a:fontRef idx="minor">
            <a:schemeClr val="tx1"/>
          </a:fontRef>
        </p:style>
      </p:cxnSp>
      <p:sp>
        <p:nvSpPr>
          <p:cNvPr id="75" name="Content Placeholder 2">
            <a:extLst>
              <a:ext uri="{FF2B5EF4-FFF2-40B4-BE49-F238E27FC236}">
                <a16:creationId xmlns:a16="http://schemas.microsoft.com/office/drawing/2014/main" id="{7C71A64A-A1BE-DF40-9F8C-A030624739AF}"/>
              </a:ext>
            </a:extLst>
          </p:cNvPr>
          <p:cNvSpPr>
            <a:spLocks noGrp="1"/>
          </p:cNvSpPr>
          <p:nvPr>
            <p:ph idx="1"/>
          </p:nvPr>
        </p:nvSpPr>
        <p:spPr>
          <a:xfrm>
            <a:off x="8645612" y="469555"/>
            <a:ext cx="3087154" cy="916997"/>
          </a:xfrm>
        </p:spPr>
        <p:txBody>
          <a:bodyPr>
            <a:normAutofit/>
          </a:bodyPr>
          <a:lstStyle/>
          <a:p>
            <a:pPr marL="0" indent="0" algn="ctr">
              <a:lnSpc>
                <a:spcPct val="170000"/>
              </a:lnSpc>
              <a:buNone/>
            </a:pPr>
            <a:r>
              <a:rPr lang="en-US" sz="3600" dirty="0">
                <a:solidFill>
                  <a:srgbClr val="FFFCF8"/>
                </a:solidFill>
                <a:latin typeface="Ombudsman Stencil" pitchFamily="2" charset="0"/>
              </a:rPr>
              <a:t>Sample interface</a:t>
            </a:r>
            <a:endParaRPr lang="en-US" sz="3600" dirty="0">
              <a:solidFill>
                <a:srgbClr val="FFFCF8"/>
              </a:solidFill>
              <a:latin typeface="Montserrat ExtraLight" pitchFamily="2" charset="77"/>
            </a:endParaRPr>
          </a:p>
        </p:txBody>
      </p:sp>
    </p:spTree>
    <p:extLst>
      <p:ext uri="{BB962C8B-B14F-4D97-AF65-F5344CB8AC3E}">
        <p14:creationId xmlns:p14="http://schemas.microsoft.com/office/powerpoint/2010/main" val="2130558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B6882D-94D6-F141-A574-A013E8C82887}"/>
              </a:ext>
            </a:extLst>
          </p:cNvPr>
          <p:cNvSpPr/>
          <p:nvPr/>
        </p:nvSpPr>
        <p:spPr>
          <a:xfrm>
            <a:off x="444844" y="469555"/>
            <a:ext cx="7970108" cy="591888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39C5DE-5F01-6D42-B84D-1F6848DB5E5C}"/>
              </a:ext>
            </a:extLst>
          </p:cNvPr>
          <p:cNvSpPr/>
          <p:nvPr/>
        </p:nvSpPr>
        <p:spPr>
          <a:xfrm>
            <a:off x="444844" y="469555"/>
            <a:ext cx="7970108" cy="74140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E51D0206-529A-4549-A55F-495F1CC9E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295" y="614203"/>
            <a:ext cx="1794361" cy="452109"/>
          </a:xfrm>
          <a:prstGeom prst="rect">
            <a:avLst/>
          </a:prstGeom>
        </p:spPr>
      </p:pic>
      <p:cxnSp>
        <p:nvCxnSpPr>
          <p:cNvPr id="4" name="Straight Connector 3">
            <a:extLst>
              <a:ext uri="{FF2B5EF4-FFF2-40B4-BE49-F238E27FC236}">
                <a16:creationId xmlns:a16="http://schemas.microsoft.com/office/drawing/2014/main" id="{97240BDB-D64F-5D4A-B7E7-364EE8C8068C}"/>
              </a:ext>
            </a:extLst>
          </p:cNvPr>
          <p:cNvCxnSpPr/>
          <p:nvPr/>
        </p:nvCxnSpPr>
        <p:spPr>
          <a:xfrm>
            <a:off x="694267" y="772523"/>
            <a:ext cx="2624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BF19510-5FE4-4747-A32A-107E238F719F}"/>
              </a:ext>
            </a:extLst>
          </p:cNvPr>
          <p:cNvCxnSpPr/>
          <p:nvPr/>
        </p:nvCxnSpPr>
        <p:spPr>
          <a:xfrm>
            <a:off x="694267" y="840256"/>
            <a:ext cx="2624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F746CAD-B318-6C4C-B078-2F9AF2CD37C1}"/>
              </a:ext>
            </a:extLst>
          </p:cNvPr>
          <p:cNvCxnSpPr/>
          <p:nvPr/>
        </p:nvCxnSpPr>
        <p:spPr>
          <a:xfrm>
            <a:off x="694267" y="907990"/>
            <a:ext cx="262467" cy="0"/>
          </a:xfrm>
          <a:prstGeom prst="line">
            <a:avLst/>
          </a:prstGeom>
          <a:ln w="28575"/>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CC7E1044-780C-994C-A797-0F962569F7A6}"/>
              </a:ext>
            </a:extLst>
          </p:cNvPr>
          <p:cNvPicPr>
            <a:picLocks noChangeAspect="1"/>
          </p:cNvPicPr>
          <p:nvPr/>
        </p:nvPicPr>
        <p:blipFill rotWithShape="1">
          <a:blip r:embed="rId3"/>
          <a:srcRect l="8974" t="33826" r="6782" b="36174"/>
          <a:stretch/>
        </p:blipFill>
        <p:spPr>
          <a:xfrm>
            <a:off x="3074316" y="610532"/>
            <a:ext cx="3413051" cy="455780"/>
          </a:xfrm>
          <a:prstGeom prst="rect">
            <a:avLst/>
          </a:prstGeom>
        </p:spPr>
      </p:pic>
      <p:pic>
        <p:nvPicPr>
          <p:cNvPr id="14" name="Picture 13" descr="A person standing in front of a building&#10;&#10;Description automatically generated">
            <a:extLst>
              <a:ext uri="{FF2B5EF4-FFF2-40B4-BE49-F238E27FC236}">
                <a16:creationId xmlns:a16="http://schemas.microsoft.com/office/drawing/2014/main" id="{E568F508-EAE4-5D46-8AF5-D2E7E65600D0}"/>
              </a:ext>
            </a:extLst>
          </p:cNvPr>
          <p:cNvPicPr>
            <a:picLocks noChangeAspect="1"/>
          </p:cNvPicPr>
          <p:nvPr/>
        </p:nvPicPr>
        <p:blipFill rotWithShape="1">
          <a:blip r:embed="rId4"/>
          <a:srcRect l="1139" t="2064" r="1165" b="2537"/>
          <a:stretch/>
        </p:blipFill>
        <p:spPr>
          <a:xfrm>
            <a:off x="694267" y="1906015"/>
            <a:ext cx="4826727" cy="2717074"/>
          </a:xfrm>
          <a:prstGeom prst="rect">
            <a:avLst/>
          </a:prstGeom>
        </p:spPr>
      </p:pic>
      <p:sp>
        <p:nvSpPr>
          <p:cNvPr id="16" name="Rectangle 15">
            <a:extLst>
              <a:ext uri="{FF2B5EF4-FFF2-40B4-BE49-F238E27FC236}">
                <a16:creationId xmlns:a16="http://schemas.microsoft.com/office/drawing/2014/main" id="{AC8295F9-B784-FA4A-B4E3-8B97EC06D16C}"/>
              </a:ext>
            </a:extLst>
          </p:cNvPr>
          <p:cNvSpPr/>
          <p:nvPr/>
        </p:nvSpPr>
        <p:spPr>
          <a:xfrm>
            <a:off x="694266" y="1458096"/>
            <a:ext cx="4366831" cy="338554"/>
          </a:xfrm>
          <a:prstGeom prst="rect">
            <a:avLst/>
          </a:prstGeom>
        </p:spPr>
        <p:txBody>
          <a:bodyPr wrap="square">
            <a:spAutoFit/>
          </a:bodyPr>
          <a:lstStyle/>
          <a:p>
            <a:r>
              <a:rPr lang="en-US" sz="1600" b="1" dirty="0">
                <a:latin typeface="Montserrat SemiBold" pitchFamily="2" charset="77"/>
              </a:rPr>
              <a:t>Tales from Modern China Season 3 EP 2</a:t>
            </a:r>
          </a:p>
        </p:txBody>
      </p:sp>
      <p:pic>
        <p:nvPicPr>
          <p:cNvPr id="20" name="Picture 19">
            <a:extLst>
              <a:ext uri="{FF2B5EF4-FFF2-40B4-BE49-F238E27FC236}">
                <a16:creationId xmlns:a16="http://schemas.microsoft.com/office/drawing/2014/main" id="{98CD09FB-0150-4846-B240-1EA879AAFF59}"/>
              </a:ext>
            </a:extLst>
          </p:cNvPr>
          <p:cNvPicPr>
            <a:picLocks noChangeAspect="1"/>
          </p:cNvPicPr>
          <p:nvPr/>
        </p:nvPicPr>
        <p:blipFill>
          <a:blip r:embed="rId5"/>
          <a:stretch>
            <a:fillRect/>
          </a:stretch>
        </p:blipFill>
        <p:spPr>
          <a:xfrm>
            <a:off x="6608063" y="610532"/>
            <a:ext cx="1692897" cy="455780"/>
          </a:xfrm>
          <a:prstGeom prst="rect">
            <a:avLst/>
          </a:prstGeom>
        </p:spPr>
      </p:pic>
      <p:pic>
        <p:nvPicPr>
          <p:cNvPr id="21" name="Picture 20">
            <a:extLst>
              <a:ext uri="{FF2B5EF4-FFF2-40B4-BE49-F238E27FC236}">
                <a16:creationId xmlns:a16="http://schemas.microsoft.com/office/drawing/2014/main" id="{91FA823D-052B-114E-94B0-DEF81611C23E}"/>
              </a:ext>
            </a:extLst>
          </p:cNvPr>
          <p:cNvPicPr>
            <a:picLocks noChangeAspect="1"/>
          </p:cNvPicPr>
          <p:nvPr/>
        </p:nvPicPr>
        <p:blipFill>
          <a:blip r:embed="rId6"/>
          <a:stretch>
            <a:fillRect/>
          </a:stretch>
        </p:blipFill>
        <p:spPr>
          <a:xfrm>
            <a:off x="853380" y="4732454"/>
            <a:ext cx="4508500" cy="495300"/>
          </a:xfrm>
          <a:prstGeom prst="rect">
            <a:avLst/>
          </a:prstGeom>
        </p:spPr>
      </p:pic>
      <p:sp>
        <p:nvSpPr>
          <p:cNvPr id="22" name="Rectangle 21">
            <a:extLst>
              <a:ext uri="{FF2B5EF4-FFF2-40B4-BE49-F238E27FC236}">
                <a16:creationId xmlns:a16="http://schemas.microsoft.com/office/drawing/2014/main" id="{5187B7F2-4432-5642-AEA1-5F3E35B885A9}"/>
              </a:ext>
            </a:extLst>
          </p:cNvPr>
          <p:cNvSpPr/>
          <p:nvPr/>
        </p:nvSpPr>
        <p:spPr>
          <a:xfrm>
            <a:off x="694266" y="5390477"/>
            <a:ext cx="4826728" cy="98854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ontserrat Light" pitchFamily="2" charset="77"/>
              </a:rPr>
              <a:t>Comments Section</a:t>
            </a:r>
          </a:p>
        </p:txBody>
      </p:sp>
      <p:sp>
        <p:nvSpPr>
          <p:cNvPr id="23" name="Rectangle 22">
            <a:extLst>
              <a:ext uri="{FF2B5EF4-FFF2-40B4-BE49-F238E27FC236}">
                <a16:creationId xmlns:a16="http://schemas.microsoft.com/office/drawing/2014/main" id="{3001F0CE-D6BE-6E40-95F9-F3E19A77BD43}"/>
              </a:ext>
            </a:extLst>
          </p:cNvPr>
          <p:cNvSpPr/>
          <p:nvPr/>
        </p:nvSpPr>
        <p:spPr>
          <a:xfrm>
            <a:off x="5750887" y="1906015"/>
            <a:ext cx="2434172" cy="447300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ontserrat Light" pitchFamily="2" charset="77"/>
              </a:rPr>
              <a:t>Suggested Videos</a:t>
            </a:r>
          </a:p>
        </p:txBody>
      </p:sp>
      <p:cxnSp>
        <p:nvCxnSpPr>
          <p:cNvPr id="26" name="Straight Connector 25">
            <a:extLst>
              <a:ext uri="{FF2B5EF4-FFF2-40B4-BE49-F238E27FC236}">
                <a16:creationId xmlns:a16="http://schemas.microsoft.com/office/drawing/2014/main" id="{E4DA0425-D6FC-9F47-9C91-69066081D359}"/>
              </a:ext>
            </a:extLst>
          </p:cNvPr>
          <p:cNvCxnSpPr/>
          <p:nvPr/>
        </p:nvCxnSpPr>
        <p:spPr>
          <a:xfrm>
            <a:off x="3107630" y="4251960"/>
            <a:ext cx="357946"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27" name="Straight Connector 26">
            <a:extLst>
              <a:ext uri="{FF2B5EF4-FFF2-40B4-BE49-F238E27FC236}">
                <a16:creationId xmlns:a16="http://schemas.microsoft.com/office/drawing/2014/main" id="{DABF8C7C-5825-0841-AD7A-9B99B557468C}"/>
              </a:ext>
            </a:extLst>
          </p:cNvPr>
          <p:cNvCxnSpPr/>
          <p:nvPr/>
        </p:nvCxnSpPr>
        <p:spPr>
          <a:xfrm>
            <a:off x="2928657" y="4367784"/>
            <a:ext cx="357946" cy="0"/>
          </a:xfrm>
          <a:prstGeom prst="line">
            <a:avLst/>
          </a:prstGeom>
        </p:spPr>
        <p:style>
          <a:lnRef idx="3">
            <a:schemeClr val="accent4"/>
          </a:lnRef>
          <a:fillRef idx="0">
            <a:schemeClr val="accent4"/>
          </a:fillRef>
          <a:effectRef idx="2">
            <a:schemeClr val="accent4"/>
          </a:effectRef>
          <a:fontRef idx="minor">
            <a:schemeClr val="tx1"/>
          </a:fontRef>
        </p:style>
      </p:cxnSp>
      <p:sp>
        <p:nvSpPr>
          <p:cNvPr id="28" name="Oval 27">
            <a:extLst>
              <a:ext uri="{FF2B5EF4-FFF2-40B4-BE49-F238E27FC236}">
                <a16:creationId xmlns:a16="http://schemas.microsoft.com/office/drawing/2014/main" id="{1990DDA9-B0C5-ED49-81AF-FC8FD492E69A}"/>
              </a:ext>
            </a:extLst>
          </p:cNvPr>
          <p:cNvSpPr/>
          <p:nvPr/>
        </p:nvSpPr>
        <p:spPr>
          <a:xfrm>
            <a:off x="2824767" y="3973254"/>
            <a:ext cx="923672" cy="512064"/>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Content Placeholder 2">
            <a:extLst>
              <a:ext uri="{FF2B5EF4-FFF2-40B4-BE49-F238E27FC236}">
                <a16:creationId xmlns:a16="http://schemas.microsoft.com/office/drawing/2014/main" id="{73CCC0E7-E70F-2140-9B6D-A602A162F304}"/>
              </a:ext>
            </a:extLst>
          </p:cNvPr>
          <p:cNvSpPr>
            <a:spLocks noGrp="1"/>
          </p:cNvSpPr>
          <p:nvPr>
            <p:ph idx="1"/>
          </p:nvPr>
        </p:nvSpPr>
        <p:spPr>
          <a:xfrm>
            <a:off x="8645612" y="469555"/>
            <a:ext cx="3087154" cy="916997"/>
          </a:xfrm>
        </p:spPr>
        <p:txBody>
          <a:bodyPr>
            <a:normAutofit/>
          </a:bodyPr>
          <a:lstStyle/>
          <a:p>
            <a:pPr marL="0" indent="0" algn="ctr">
              <a:lnSpc>
                <a:spcPct val="170000"/>
              </a:lnSpc>
              <a:buNone/>
            </a:pPr>
            <a:r>
              <a:rPr lang="en-US" sz="3600" dirty="0">
                <a:solidFill>
                  <a:srgbClr val="FFFCF8"/>
                </a:solidFill>
                <a:latin typeface="Ombudsman Stencil" pitchFamily="2" charset="0"/>
              </a:rPr>
              <a:t>Sample interface</a:t>
            </a:r>
            <a:endParaRPr lang="en-US" sz="3600" dirty="0">
              <a:solidFill>
                <a:srgbClr val="FFFCF8"/>
              </a:solidFill>
              <a:latin typeface="Montserrat ExtraLight" pitchFamily="2" charset="77"/>
            </a:endParaRPr>
          </a:p>
        </p:txBody>
      </p:sp>
      <p:cxnSp>
        <p:nvCxnSpPr>
          <p:cNvPr id="32" name="Curved Connector 31">
            <a:extLst>
              <a:ext uri="{FF2B5EF4-FFF2-40B4-BE49-F238E27FC236}">
                <a16:creationId xmlns:a16="http://schemas.microsoft.com/office/drawing/2014/main" id="{60EC8A99-4B65-BD45-872E-06088E440AB6}"/>
              </a:ext>
            </a:extLst>
          </p:cNvPr>
          <p:cNvCxnSpPr>
            <a:cxnSpLocks/>
            <a:stCxn id="28" idx="6"/>
            <a:endCxn id="35" idx="1"/>
          </p:cNvCxnSpPr>
          <p:nvPr/>
        </p:nvCxnSpPr>
        <p:spPr>
          <a:xfrm>
            <a:off x="3748439" y="4229286"/>
            <a:ext cx="5055520" cy="750818"/>
          </a:xfrm>
          <a:prstGeom prst="curvedConnector3">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770834B1-F1FD-3541-BB3C-BC978D61A1CE}"/>
              </a:ext>
            </a:extLst>
          </p:cNvPr>
          <p:cNvSpPr txBox="1">
            <a:spLocks/>
          </p:cNvSpPr>
          <p:nvPr/>
        </p:nvSpPr>
        <p:spPr>
          <a:xfrm>
            <a:off x="8758325" y="1657354"/>
            <a:ext cx="2858363" cy="2161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en-US" sz="1600" dirty="0">
                <a:solidFill>
                  <a:srgbClr val="FFFCF8"/>
                </a:solidFill>
                <a:latin typeface="Montserrat ExtraLight" pitchFamily="2" charset="77"/>
              </a:rPr>
              <a:t>When hovering curser over keywords, short intros appear on the side of the screen/embedded links link to Wikipedia page</a:t>
            </a:r>
          </a:p>
        </p:txBody>
      </p:sp>
      <p:pic>
        <p:nvPicPr>
          <p:cNvPr id="35" name="Picture 34" descr="A screenshot of a social media post&#10;&#10;Description automatically generated">
            <a:extLst>
              <a:ext uri="{FF2B5EF4-FFF2-40B4-BE49-F238E27FC236}">
                <a16:creationId xmlns:a16="http://schemas.microsoft.com/office/drawing/2014/main" id="{5F5C10F8-D019-F242-A985-7D7E3A70B5CE}"/>
              </a:ext>
            </a:extLst>
          </p:cNvPr>
          <p:cNvPicPr>
            <a:picLocks noChangeAspect="1"/>
          </p:cNvPicPr>
          <p:nvPr/>
        </p:nvPicPr>
        <p:blipFill>
          <a:blip r:embed="rId7"/>
          <a:stretch>
            <a:fillRect/>
          </a:stretch>
        </p:blipFill>
        <p:spPr>
          <a:xfrm>
            <a:off x="8803959" y="4209521"/>
            <a:ext cx="2858363" cy="1541165"/>
          </a:xfrm>
          <a:prstGeom prst="rect">
            <a:avLst/>
          </a:prstGeom>
        </p:spPr>
      </p:pic>
    </p:spTree>
    <p:extLst>
      <p:ext uri="{BB962C8B-B14F-4D97-AF65-F5344CB8AC3E}">
        <p14:creationId xmlns:p14="http://schemas.microsoft.com/office/powerpoint/2010/main" val="195108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B6882D-94D6-F141-A574-A013E8C82887}"/>
              </a:ext>
            </a:extLst>
          </p:cNvPr>
          <p:cNvSpPr/>
          <p:nvPr/>
        </p:nvSpPr>
        <p:spPr>
          <a:xfrm>
            <a:off x="444844" y="469555"/>
            <a:ext cx="7970108" cy="591888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39C5DE-5F01-6D42-B84D-1F6848DB5E5C}"/>
              </a:ext>
            </a:extLst>
          </p:cNvPr>
          <p:cNvSpPr/>
          <p:nvPr/>
        </p:nvSpPr>
        <p:spPr>
          <a:xfrm>
            <a:off x="444844" y="469555"/>
            <a:ext cx="7970108" cy="74140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E51D0206-529A-4549-A55F-495F1CC9E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295" y="614203"/>
            <a:ext cx="1794361" cy="452109"/>
          </a:xfrm>
          <a:prstGeom prst="rect">
            <a:avLst/>
          </a:prstGeom>
        </p:spPr>
      </p:pic>
      <p:cxnSp>
        <p:nvCxnSpPr>
          <p:cNvPr id="4" name="Straight Connector 3">
            <a:extLst>
              <a:ext uri="{FF2B5EF4-FFF2-40B4-BE49-F238E27FC236}">
                <a16:creationId xmlns:a16="http://schemas.microsoft.com/office/drawing/2014/main" id="{97240BDB-D64F-5D4A-B7E7-364EE8C8068C}"/>
              </a:ext>
            </a:extLst>
          </p:cNvPr>
          <p:cNvCxnSpPr/>
          <p:nvPr/>
        </p:nvCxnSpPr>
        <p:spPr>
          <a:xfrm>
            <a:off x="694267" y="772523"/>
            <a:ext cx="2624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BF19510-5FE4-4747-A32A-107E238F719F}"/>
              </a:ext>
            </a:extLst>
          </p:cNvPr>
          <p:cNvCxnSpPr/>
          <p:nvPr/>
        </p:nvCxnSpPr>
        <p:spPr>
          <a:xfrm>
            <a:off x="694267" y="840256"/>
            <a:ext cx="2624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F746CAD-B318-6C4C-B078-2F9AF2CD37C1}"/>
              </a:ext>
            </a:extLst>
          </p:cNvPr>
          <p:cNvCxnSpPr/>
          <p:nvPr/>
        </p:nvCxnSpPr>
        <p:spPr>
          <a:xfrm>
            <a:off x="694267" y="907990"/>
            <a:ext cx="262467" cy="0"/>
          </a:xfrm>
          <a:prstGeom prst="line">
            <a:avLst/>
          </a:prstGeom>
          <a:ln w="28575"/>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CC7E1044-780C-994C-A797-0F962569F7A6}"/>
              </a:ext>
            </a:extLst>
          </p:cNvPr>
          <p:cNvPicPr>
            <a:picLocks noChangeAspect="1"/>
          </p:cNvPicPr>
          <p:nvPr/>
        </p:nvPicPr>
        <p:blipFill rotWithShape="1">
          <a:blip r:embed="rId3"/>
          <a:srcRect l="8974" t="33826" r="6782" b="36174"/>
          <a:stretch/>
        </p:blipFill>
        <p:spPr>
          <a:xfrm>
            <a:off x="3074316" y="610532"/>
            <a:ext cx="3413051" cy="455780"/>
          </a:xfrm>
          <a:prstGeom prst="rect">
            <a:avLst/>
          </a:prstGeom>
        </p:spPr>
      </p:pic>
      <p:pic>
        <p:nvPicPr>
          <p:cNvPr id="14" name="Picture 13" descr="A person standing in front of a building&#10;&#10;Description automatically generated">
            <a:extLst>
              <a:ext uri="{FF2B5EF4-FFF2-40B4-BE49-F238E27FC236}">
                <a16:creationId xmlns:a16="http://schemas.microsoft.com/office/drawing/2014/main" id="{E568F508-EAE4-5D46-8AF5-D2E7E65600D0}"/>
              </a:ext>
            </a:extLst>
          </p:cNvPr>
          <p:cNvPicPr>
            <a:picLocks noChangeAspect="1"/>
          </p:cNvPicPr>
          <p:nvPr/>
        </p:nvPicPr>
        <p:blipFill rotWithShape="1">
          <a:blip r:embed="rId4">
            <a:lum bright="70000" contrast="-70000"/>
          </a:blip>
          <a:srcRect l="1139" t="2064" r="1165" b="2537"/>
          <a:stretch/>
        </p:blipFill>
        <p:spPr>
          <a:xfrm>
            <a:off x="694267" y="1906015"/>
            <a:ext cx="4826727" cy="2717074"/>
          </a:xfrm>
          <a:prstGeom prst="rect">
            <a:avLst/>
          </a:prstGeom>
        </p:spPr>
      </p:pic>
      <p:sp>
        <p:nvSpPr>
          <p:cNvPr id="16" name="Rectangle 15">
            <a:extLst>
              <a:ext uri="{FF2B5EF4-FFF2-40B4-BE49-F238E27FC236}">
                <a16:creationId xmlns:a16="http://schemas.microsoft.com/office/drawing/2014/main" id="{AC8295F9-B784-FA4A-B4E3-8B97EC06D16C}"/>
              </a:ext>
            </a:extLst>
          </p:cNvPr>
          <p:cNvSpPr/>
          <p:nvPr/>
        </p:nvSpPr>
        <p:spPr>
          <a:xfrm>
            <a:off x="694266" y="1458096"/>
            <a:ext cx="4366831" cy="338554"/>
          </a:xfrm>
          <a:prstGeom prst="rect">
            <a:avLst/>
          </a:prstGeom>
        </p:spPr>
        <p:txBody>
          <a:bodyPr wrap="square">
            <a:spAutoFit/>
          </a:bodyPr>
          <a:lstStyle/>
          <a:p>
            <a:r>
              <a:rPr lang="en-US" sz="1600" b="1" dirty="0">
                <a:latin typeface="Montserrat SemiBold" pitchFamily="2" charset="77"/>
              </a:rPr>
              <a:t>Tales from Modern China Season 3 EP 2</a:t>
            </a:r>
          </a:p>
        </p:txBody>
      </p:sp>
      <p:pic>
        <p:nvPicPr>
          <p:cNvPr id="20" name="Picture 19">
            <a:extLst>
              <a:ext uri="{FF2B5EF4-FFF2-40B4-BE49-F238E27FC236}">
                <a16:creationId xmlns:a16="http://schemas.microsoft.com/office/drawing/2014/main" id="{98CD09FB-0150-4846-B240-1EA879AAFF59}"/>
              </a:ext>
            </a:extLst>
          </p:cNvPr>
          <p:cNvPicPr>
            <a:picLocks noChangeAspect="1"/>
          </p:cNvPicPr>
          <p:nvPr/>
        </p:nvPicPr>
        <p:blipFill>
          <a:blip r:embed="rId5"/>
          <a:stretch>
            <a:fillRect/>
          </a:stretch>
        </p:blipFill>
        <p:spPr>
          <a:xfrm>
            <a:off x="6608063" y="610532"/>
            <a:ext cx="1692897" cy="455780"/>
          </a:xfrm>
          <a:prstGeom prst="rect">
            <a:avLst/>
          </a:prstGeom>
        </p:spPr>
      </p:pic>
      <p:pic>
        <p:nvPicPr>
          <p:cNvPr id="21" name="Picture 20">
            <a:extLst>
              <a:ext uri="{FF2B5EF4-FFF2-40B4-BE49-F238E27FC236}">
                <a16:creationId xmlns:a16="http://schemas.microsoft.com/office/drawing/2014/main" id="{91FA823D-052B-114E-94B0-DEF81611C23E}"/>
              </a:ext>
            </a:extLst>
          </p:cNvPr>
          <p:cNvPicPr>
            <a:picLocks noChangeAspect="1"/>
          </p:cNvPicPr>
          <p:nvPr/>
        </p:nvPicPr>
        <p:blipFill>
          <a:blip r:embed="rId6"/>
          <a:stretch>
            <a:fillRect/>
          </a:stretch>
        </p:blipFill>
        <p:spPr>
          <a:xfrm>
            <a:off x="853380" y="4732454"/>
            <a:ext cx="4508500" cy="495300"/>
          </a:xfrm>
          <a:prstGeom prst="rect">
            <a:avLst/>
          </a:prstGeom>
        </p:spPr>
      </p:pic>
      <p:sp>
        <p:nvSpPr>
          <p:cNvPr id="22" name="Rectangle 21">
            <a:extLst>
              <a:ext uri="{FF2B5EF4-FFF2-40B4-BE49-F238E27FC236}">
                <a16:creationId xmlns:a16="http://schemas.microsoft.com/office/drawing/2014/main" id="{5187B7F2-4432-5642-AEA1-5F3E35B885A9}"/>
              </a:ext>
            </a:extLst>
          </p:cNvPr>
          <p:cNvSpPr/>
          <p:nvPr/>
        </p:nvSpPr>
        <p:spPr>
          <a:xfrm>
            <a:off x="694266" y="5390477"/>
            <a:ext cx="4826728" cy="988541"/>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ontserrat Light" pitchFamily="2" charset="77"/>
              </a:rPr>
              <a:t>Comments Section</a:t>
            </a:r>
          </a:p>
        </p:txBody>
      </p:sp>
      <p:sp>
        <p:nvSpPr>
          <p:cNvPr id="23" name="Rectangle 22">
            <a:extLst>
              <a:ext uri="{FF2B5EF4-FFF2-40B4-BE49-F238E27FC236}">
                <a16:creationId xmlns:a16="http://schemas.microsoft.com/office/drawing/2014/main" id="{3001F0CE-D6BE-6E40-95F9-F3E19A77BD43}"/>
              </a:ext>
            </a:extLst>
          </p:cNvPr>
          <p:cNvSpPr/>
          <p:nvPr/>
        </p:nvSpPr>
        <p:spPr>
          <a:xfrm>
            <a:off x="5750887" y="1906015"/>
            <a:ext cx="2434172" cy="4473003"/>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ontserrat Light" pitchFamily="2" charset="77"/>
              </a:rPr>
              <a:t>Suggested Videos</a:t>
            </a:r>
          </a:p>
        </p:txBody>
      </p:sp>
      <p:sp>
        <p:nvSpPr>
          <p:cNvPr id="30" name="Content Placeholder 2">
            <a:extLst>
              <a:ext uri="{FF2B5EF4-FFF2-40B4-BE49-F238E27FC236}">
                <a16:creationId xmlns:a16="http://schemas.microsoft.com/office/drawing/2014/main" id="{73CCC0E7-E70F-2140-9B6D-A602A162F304}"/>
              </a:ext>
            </a:extLst>
          </p:cNvPr>
          <p:cNvSpPr>
            <a:spLocks noGrp="1"/>
          </p:cNvSpPr>
          <p:nvPr>
            <p:ph idx="1"/>
          </p:nvPr>
        </p:nvSpPr>
        <p:spPr>
          <a:xfrm>
            <a:off x="8645612" y="469555"/>
            <a:ext cx="3087154" cy="916997"/>
          </a:xfrm>
        </p:spPr>
        <p:txBody>
          <a:bodyPr>
            <a:normAutofit/>
          </a:bodyPr>
          <a:lstStyle/>
          <a:p>
            <a:pPr marL="0" indent="0" algn="ctr">
              <a:lnSpc>
                <a:spcPct val="170000"/>
              </a:lnSpc>
              <a:buNone/>
            </a:pPr>
            <a:r>
              <a:rPr lang="en-US" sz="3600" dirty="0">
                <a:solidFill>
                  <a:srgbClr val="FFFCF8"/>
                </a:solidFill>
                <a:latin typeface="Ombudsman Stencil" pitchFamily="2" charset="0"/>
              </a:rPr>
              <a:t>Sample interface</a:t>
            </a:r>
            <a:endParaRPr lang="en-US" sz="3600" dirty="0">
              <a:solidFill>
                <a:srgbClr val="FFFCF8"/>
              </a:solidFill>
              <a:latin typeface="Montserrat ExtraLight" pitchFamily="2" charset="77"/>
            </a:endParaRPr>
          </a:p>
        </p:txBody>
      </p:sp>
      <p:sp>
        <p:nvSpPr>
          <p:cNvPr id="24" name="Rectangle 23">
            <a:extLst>
              <a:ext uri="{FF2B5EF4-FFF2-40B4-BE49-F238E27FC236}">
                <a16:creationId xmlns:a16="http://schemas.microsoft.com/office/drawing/2014/main" id="{E81B1465-6C41-1945-B3A2-0EFABFEF08D6}"/>
              </a:ext>
            </a:extLst>
          </p:cNvPr>
          <p:cNvSpPr/>
          <p:nvPr/>
        </p:nvSpPr>
        <p:spPr>
          <a:xfrm>
            <a:off x="1152840" y="2222404"/>
            <a:ext cx="3909579" cy="2084295"/>
          </a:xfrm>
          <a:prstGeom prst="rect">
            <a:avLst/>
          </a:prstGeom>
          <a:noFill/>
          <a:ln w="28575">
            <a:noFill/>
          </a:ln>
        </p:spPr>
        <p:style>
          <a:lnRef idx="2">
            <a:schemeClr val="dk1"/>
          </a:lnRef>
          <a:fillRef idx="1">
            <a:schemeClr val="lt1"/>
          </a:fillRef>
          <a:effectRef idx="0">
            <a:schemeClr val="dk1"/>
          </a:effectRef>
          <a:fontRef idx="minor">
            <a:schemeClr val="dk1"/>
          </a:fontRef>
        </p:style>
        <p:txBody>
          <a:bodyPr rtlCol="0" anchor="ctr"/>
          <a:lstStyle/>
          <a:p>
            <a:r>
              <a:rPr lang="zh-CN" altLang="en-US" sz="1600" dirty="0">
                <a:latin typeface="Montserrat Light" pitchFamily="2" charset="77"/>
              </a:rPr>
              <a:t>中国有多少个民族</a:t>
            </a:r>
            <a:r>
              <a:rPr lang="en-GB" altLang="zh-CN" sz="1600" dirty="0">
                <a:latin typeface="Montserrat Light" pitchFamily="2" charset="77"/>
              </a:rPr>
              <a:t>?</a:t>
            </a:r>
            <a:endParaRPr lang="en-US" altLang="zh-CN" sz="1600" dirty="0">
              <a:latin typeface="Montserrat Light" pitchFamily="2" charset="77"/>
            </a:endParaRPr>
          </a:p>
          <a:p>
            <a:r>
              <a:rPr lang="en-GB" sz="1600" dirty="0">
                <a:latin typeface="Montserrat Light" pitchFamily="2" charset="77"/>
              </a:rPr>
              <a:t>How many races are there in China?</a:t>
            </a:r>
          </a:p>
          <a:p>
            <a:pPr marL="342900" indent="-342900">
              <a:buAutoNum type="alphaLcPeriod"/>
            </a:pPr>
            <a:r>
              <a:rPr lang="en-GB" sz="1600" dirty="0">
                <a:latin typeface="Montserrat Light" pitchFamily="2" charset="77"/>
              </a:rPr>
              <a:t>12</a:t>
            </a:r>
          </a:p>
          <a:p>
            <a:pPr marL="342900" indent="-342900">
              <a:buAutoNum type="alphaLcPeriod"/>
            </a:pPr>
            <a:r>
              <a:rPr lang="en-GB" sz="1600" dirty="0">
                <a:latin typeface="Montserrat Light" pitchFamily="2" charset="77"/>
              </a:rPr>
              <a:t>36</a:t>
            </a:r>
          </a:p>
          <a:p>
            <a:pPr marL="342900" indent="-342900">
              <a:buAutoNum type="alphaLcPeriod"/>
            </a:pPr>
            <a:r>
              <a:rPr lang="en-GB" sz="1600" dirty="0">
                <a:latin typeface="Montserrat Light" pitchFamily="2" charset="77"/>
              </a:rPr>
              <a:t>56</a:t>
            </a:r>
          </a:p>
          <a:p>
            <a:pPr marL="342900" indent="-342900">
              <a:buAutoNum type="alphaLcPeriod"/>
            </a:pPr>
            <a:r>
              <a:rPr lang="en-GB" sz="1600" dirty="0">
                <a:latin typeface="Montserrat Light" pitchFamily="2" charset="77"/>
              </a:rPr>
              <a:t>70</a:t>
            </a:r>
            <a:endParaRPr lang="en-US" sz="1600" dirty="0">
              <a:latin typeface="Montserrat Light" pitchFamily="2" charset="77"/>
            </a:endParaRPr>
          </a:p>
        </p:txBody>
      </p:sp>
      <p:sp>
        <p:nvSpPr>
          <p:cNvPr id="29" name="Content Placeholder 2">
            <a:extLst>
              <a:ext uri="{FF2B5EF4-FFF2-40B4-BE49-F238E27FC236}">
                <a16:creationId xmlns:a16="http://schemas.microsoft.com/office/drawing/2014/main" id="{DE8CA76B-FE5E-8D48-BBE1-4E2F438896B3}"/>
              </a:ext>
            </a:extLst>
          </p:cNvPr>
          <p:cNvSpPr txBox="1">
            <a:spLocks/>
          </p:cNvSpPr>
          <p:nvPr/>
        </p:nvSpPr>
        <p:spPr>
          <a:xfrm>
            <a:off x="8758325" y="3046317"/>
            <a:ext cx="2858363" cy="1456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en-US" sz="1600" dirty="0">
                <a:solidFill>
                  <a:srgbClr val="FFFCF8"/>
                </a:solidFill>
                <a:latin typeface="Montserrat ExtraLight" pitchFamily="2" charset="77"/>
              </a:rPr>
              <a:t>Provide 3 short questions after every episode to test viewers’ knowledge</a:t>
            </a:r>
          </a:p>
        </p:txBody>
      </p:sp>
    </p:spTree>
    <p:extLst>
      <p:ext uri="{BB962C8B-B14F-4D97-AF65-F5344CB8AC3E}">
        <p14:creationId xmlns:p14="http://schemas.microsoft.com/office/powerpoint/2010/main" val="239050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1B6882D-94D6-F141-A574-A013E8C82887}"/>
              </a:ext>
            </a:extLst>
          </p:cNvPr>
          <p:cNvSpPr/>
          <p:nvPr/>
        </p:nvSpPr>
        <p:spPr>
          <a:xfrm>
            <a:off x="444844" y="469555"/>
            <a:ext cx="7970108" cy="591888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7" name="Rectangle 6">
            <a:extLst>
              <a:ext uri="{FF2B5EF4-FFF2-40B4-BE49-F238E27FC236}">
                <a16:creationId xmlns:a16="http://schemas.microsoft.com/office/drawing/2014/main" id="{3839C5DE-5F01-6D42-B84D-1F6848DB5E5C}"/>
              </a:ext>
            </a:extLst>
          </p:cNvPr>
          <p:cNvSpPr/>
          <p:nvPr/>
        </p:nvSpPr>
        <p:spPr>
          <a:xfrm>
            <a:off x="444844" y="469555"/>
            <a:ext cx="7970108" cy="74140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9" name="Picture 8">
            <a:extLst>
              <a:ext uri="{FF2B5EF4-FFF2-40B4-BE49-F238E27FC236}">
                <a16:creationId xmlns:a16="http://schemas.microsoft.com/office/drawing/2014/main" id="{E51D0206-529A-4549-A55F-495F1CC9EF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9295" y="614203"/>
            <a:ext cx="1794361" cy="452109"/>
          </a:xfrm>
          <a:prstGeom prst="rect">
            <a:avLst/>
          </a:prstGeom>
        </p:spPr>
      </p:pic>
      <p:cxnSp>
        <p:nvCxnSpPr>
          <p:cNvPr id="4" name="Straight Connector 3">
            <a:extLst>
              <a:ext uri="{FF2B5EF4-FFF2-40B4-BE49-F238E27FC236}">
                <a16:creationId xmlns:a16="http://schemas.microsoft.com/office/drawing/2014/main" id="{97240BDB-D64F-5D4A-B7E7-364EE8C8068C}"/>
              </a:ext>
            </a:extLst>
          </p:cNvPr>
          <p:cNvCxnSpPr/>
          <p:nvPr/>
        </p:nvCxnSpPr>
        <p:spPr>
          <a:xfrm>
            <a:off x="694267" y="772523"/>
            <a:ext cx="2624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BF19510-5FE4-4747-A32A-107E238F719F}"/>
              </a:ext>
            </a:extLst>
          </p:cNvPr>
          <p:cNvCxnSpPr/>
          <p:nvPr/>
        </p:nvCxnSpPr>
        <p:spPr>
          <a:xfrm>
            <a:off x="694267" y="840256"/>
            <a:ext cx="262467" cy="0"/>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6F746CAD-B318-6C4C-B078-2F9AF2CD37C1}"/>
              </a:ext>
            </a:extLst>
          </p:cNvPr>
          <p:cNvCxnSpPr/>
          <p:nvPr/>
        </p:nvCxnSpPr>
        <p:spPr>
          <a:xfrm>
            <a:off x="694267" y="907990"/>
            <a:ext cx="262467" cy="0"/>
          </a:xfrm>
          <a:prstGeom prst="line">
            <a:avLst/>
          </a:prstGeom>
          <a:ln w="28575"/>
        </p:spPr>
        <p:style>
          <a:lnRef idx="1">
            <a:schemeClr val="dk1"/>
          </a:lnRef>
          <a:fillRef idx="0">
            <a:schemeClr val="dk1"/>
          </a:fillRef>
          <a:effectRef idx="0">
            <a:schemeClr val="dk1"/>
          </a:effectRef>
          <a:fontRef idx="minor">
            <a:schemeClr val="tx1"/>
          </a:fontRef>
        </p:style>
      </p:cxnSp>
      <p:pic>
        <p:nvPicPr>
          <p:cNvPr id="5" name="Picture 4">
            <a:extLst>
              <a:ext uri="{FF2B5EF4-FFF2-40B4-BE49-F238E27FC236}">
                <a16:creationId xmlns:a16="http://schemas.microsoft.com/office/drawing/2014/main" id="{CC7E1044-780C-994C-A797-0F962569F7A6}"/>
              </a:ext>
            </a:extLst>
          </p:cNvPr>
          <p:cNvPicPr>
            <a:picLocks noChangeAspect="1"/>
          </p:cNvPicPr>
          <p:nvPr/>
        </p:nvPicPr>
        <p:blipFill rotWithShape="1">
          <a:blip r:embed="rId3"/>
          <a:srcRect l="8974" t="33826" r="6782" b="36174"/>
          <a:stretch/>
        </p:blipFill>
        <p:spPr>
          <a:xfrm>
            <a:off x="3074316" y="610532"/>
            <a:ext cx="3413051" cy="455780"/>
          </a:xfrm>
          <a:prstGeom prst="rect">
            <a:avLst/>
          </a:prstGeom>
        </p:spPr>
      </p:pic>
      <p:pic>
        <p:nvPicPr>
          <p:cNvPr id="20" name="Picture 19">
            <a:extLst>
              <a:ext uri="{FF2B5EF4-FFF2-40B4-BE49-F238E27FC236}">
                <a16:creationId xmlns:a16="http://schemas.microsoft.com/office/drawing/2014/main" id="{98CD09FB-0150-4846-B240-1EA879AAFF59}"/>
              </a:ext>
            </a:extLst>
          </p:cNvPr>
          <p:cNvPicPr>
            <a:picLocks noChangeAspect="1"/>
          </p:cNvPicPr>
          <p:nvPr/>
        </p:nvPicPr>
        <p:blipFill>
          <a:blip r:embed="rId4"/>
          <a:stretch>
            <a:fillRect/>
          </a:stretch>
        </p:blipFill>
        <p:spPr>
          <a:xfrm>
            <a:off x="6608063" y="610532"/>
            <a:ext cx="1692897" cy="455780"/>
          </a:xfrm>
          <a:prstGeom prst="rect">
            <a:avLst/>
          </a:prstGeom>
        </p:spPr>
      </p:pic>
      <p:sp>
        <p:nvSpPr>
          <p:cNvPr id="30" name="Content Placeholder 2">
            <a:extLst>
              <a:ext uri="{FF2B5EF4-FFF2-40B4-BE49-F238E27FC236}">
                <a16:creationId xmlns:a16="http://schemas.microsoft.com/office/drawing/2014/main" id="{73CCC0E7-E70F-2140-9B6D-A602A162F304}"/>
              </a:ext>
            </a:extLst>
          </p:cNvPr>
          <p:cNvSpPr>
            <a:spLocks noGrp="1"/>
          </p:cNvSpPr>
          <p:nvPr>
            <p:ph idx="1"/>
          </p:nvPr>
        </p:nvSpPr>
        <p:spPr>
          <a:xfrm>
            <a:off x="8645612" y="469555"/>
            <a:ext cx="3087154" cy="916997"/>
          </a:xfrm>
        </p:spPr>
        <p:txBody>
          <a:bodyPr>
            <a:normAutofit/>
          </a:bodyPr>
          <a:lstStyle/>
          <a:p>
            <a:pPr marL="0" indent="0" algn="ctr">
              <a:lnSpc>
                <a:spcPct val="170000"/>
              </a:lnSpc>
              <a:buNone/>
            </a:pPr>
            <a:r>
              <a:rPr lang="en-US" sz="3600" dirty="0">
                <a:solidFill>
                  <a:srgbClr val="FFFCF8"/>
                </a:solidFill>
                <a:latin typeface="Ombudsman Stencil" pitchFamily="2" charset="0"/>
              </a:rPr>
              <a:t>Sample interface</a:t>
            </a:r>
            <a:endParaRPr lang="en-US" sz="3600" dirty="0">
              <a:solidFill>
                <a:srgbClr val="FFFCF8"/>
              </a:solidFill>
              <a:latin typeface="Montserrat ExtraLight" pitchFamily="2" charset="77"/>
            </a:endParaRPr>
          </a:p>
        </p:txBody>
      </p:sp>
      <p:sp>
        <p:nvSpPr>
          <p:cNvPr id="29" name="Content Placeholder 2">
            <a:extLst>
              <a:ext uri="{FF2B5EF4-FFF2-40B4-BE49-F238E27FC236}">
                <a16:creationId xmlns:a16="http://schemas.microsoft.com/office/drawing/2014/main" id="{DE8CA76B-FE5E-8D48-BBE1-4E2F438896B3}"/>
              </a:ext>
            </a:extLst>
          </p:cNvPr>
          <p:cNvSpPr txBox="1">
            <a:spLocks/>
          </p:cNvSpPr>
          <p:nvPr/>
        </p:nvSpPr>
        <p:spPr>
          <a:xfrm>
            <a:off x="8758325" y="2488557"/>
            <a:ext cx="2858363" cy="201399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en-US" sz="1600" dirty="0">
                <a:solidFill>
                  <a:srgbClr val="FFFCF8"/>
                </a:solidFill>
                <a:latin typeface="Montserrat ExtraLight" pitchFamily="2" charset="77"/>
              </a:rPr>
              <a:t>Volunteer teachers to monitor discussion forum and respond to questions, learners can also interact among themselves</a:t>
            </a:r>
          </a:p>
        </p:txBody>
      </p:sp>
      <p:sp>
        <p:nvSpPr>
          <p:cNvPr id="19" name="Rectangle 18">
            <a:extLst>
              <a:ext uri="{FF2B5EF4-FFF2-40B4-BE49-F238E27FC236}">
                <a16:creationId xmlns:a16="http://schemas.microsoft.com/office/drawing/2014/main" id="{A6B2EB88-8630-494E-A566-22CC4317454F}"/>
              </a:ext>
            </a:extLst>
          </p:cNvPr>
          <p:cNvSpPr/>
          <p:nvPr/>
        </p:nvSpPr>
        <p:spPr>
          <a:xfrm>
            <a:off x="447659" y="1207289"/>
            <a:ext cx="7970108" cy="1535907"/>
          </a:xfrm>
          <a:prstGeom prst="rect">
            <a:avLst/>
          </a:prstGeom>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ontserrat Light" pitchFamily="2" charset="77"/>
              </a:rPr>
              <a:t>Banner</a:t>
            </a:r>
          </a:p>
        </p:txBody>
      </p:sp>
      <p:sp>
        <p:nvSpPr>
          <p:cNvPr id="25" name="TextBox 24">
            <a:extLst>
              <a:ext uri="{FF2B5EF4-FFF2-40B4-BE49-F238E27FC236}">
                <a16:creationId xmlns:a16="http://schemas.microsoft.com/office/drawing/2014/main" id="{90799E3E-116B-074F-92B3-0EB554F48209}"/>
              </a:ext>
            </a:extLst>
          </p:cNvPr>
          <p:cNvSpPr txBox="1"/>
          <p:nvPr/>
        </p:nvSpPr>
        <p:spPr>
          <a:xfrm>
            <a:off x="905300" y="3042494"/>
            <a:ext cx="3580332" cy="307777"/>
          </a:xfrm>
          <a:prstGeom prst="rect">
            <a:avLst/>
          </a:prstGeom>
          <a:solidFill>
            <a:schemeClr val="bg1">
              <a:lumMod val="75000"/>
            </a:schemeClr>
          </a:solidFill>
          <a:ln>
            <a:noFill/>
          </a:ln>
        </p:spPr>
        <p:txBody>
          <a:bodyPr wrap="square" rtlCol="0">
            <a:spAutoFit/>
          </a:bodyPr>
          <a:lstStyle/>
          <a:p>
            <a:r>
              <a:rPr lang="en-US" sz="1400" b="1" dirty="0">
                <a:latin typeface="Montserrat ExtraLight" pitchFamily="2" charset="77"/>
              </a:rPr>
              <a:t>Forum</a:t>
            </a:r>
          </a:p>
        </p:txBody>
      </p:sp>
      <p:sp>
        <p:nvSpPr>
          <p:cNvPr id="26" name="TextBox 25">
            <a:extLst>
              <a:ext uri="{FF2B5EF4-FFF2-40B4-BE49-F238E27FC236}">
                <a16:creationId xmlns:a16="http://schemas.microsoft.com/office/drawing/2014/main" id="{3006F769-E162-3C4A-A034-E7EF38E93DE5}"/>
              </a:ext>
            </a:extLst>
          </p:cNvPr>
          <p:cNvSpPr txBox="1"/>
          <p:nvPr/>
        </p:nvSpPr>
        <p:spPr>
          <a:xfrm>
            <a:off x="4476872" y="3042494"/>
            <a:ext cx="1368218" cy="307777"/>
          </a:xfrm>
          <a:prstGeom prst="rect">
            <a:avLst/>
          </a:prstGeom>
          <a:solidFill>
            <a:schemeClr val="bg1">
              <a:lumMod val="75000"/>
            </a:schemeClr>
          </a:solidFill>
          <a:ln>
            <a:noFill/>
          </a:ln>
        </p:spPr>
        <p:txBody>
          <a:bodyPr wrap="square" rtlCol="0">
            <a:spAutoFit/>
          </a:bodyPr>
          <a:lstStyle/>
          <a:p>
            <a:r>
              <a:rPr lang="en-US" sz="1400" b="1" dirty="0">
                <a:latin typeface="Montserrat ExtraLight" pitchFamily="2" charset="77"/>
              </a:rPr>
              <a:t>Statistics</a:t>
            </a:r>
          </a:p>
        </p:txBody>
      </p:sp>
      <p:sp>
        <p:nvSpPr>
          <p:cNvPr id="27" name="TextBox 26">
            <a:extLst>
              <a:ext uri="{FF2B5EF4-FFF2-40B4-BE49-F238E27FC236}">
                <a16:creationId xmlns:a16="http://schemas.microsoft.com/office/drawing/2014/main" id="{96659037-A07E-174B-8600-5891534367F2}"/>
              </a:ext>
            </a:extLst>
          </p:cNvPr>
          <p:cNvSpPr txBox="1"/>
          <p:nvPr/>
        </p:nvSpPr>
        <p:spPr>
          <a:xfrm>
            <a:off x="5839954" y="3040317"/>
            <a:ext cx="2106591" cy="307777"/>
          </a:xfrm>
          <a:prstGeom prst="rect">
            <a:avLst/>
          </a:prstGeom>
          <a:solidFill>
            <a:schemeClr val="bg1">
              <a:lumMod val="75000"/>
            </a:schemeClr>
          </a:solidFill>
          <a:ln>
            <a:noFill/>
          </a:ln>
        </p:spPr>
        <p:txBody>
          <a:bodyPr wrap="square" rtlCol="0">
            <a:spAutoFit/>
          </a:bodyPr>
          <a:lstStyle/>
          <a:p>
            <a:r>
              <a:rPr lang="en-US" sz="1400" b="1" dirty="0">
                <a:latin typeface="Montserrat ExtraLight" pitchFamily="2" charset="77"/>
              </a:rPr>
              <a:t>Latest posts</a:t>
            </a:r>
          </a:p>
        </p:txBody>
      </p:sp>
      <p:sp>
        <p:nvSpPr>
          <p:cNvPr id="28" name="Rectangle 27">
            <a:extLst>
              <a:ext uri="{FF2B5EF4-FFF2-40B4-BE49-F238E27FC236}">
                <a16:creationId xmlns:a16="http://schemas.microsoft.com/office/drawing/2014/main" id="{81A18A8D-9B2C-014F-A839-DFDA32C0EE15}"/>
              </a:ext>
            </a:extLst>
          </p:cNvPr>
          <p:cNvSpPr/>
          <p:nvPr/>
        </p:nvSpPr>
        <p:spPr>
          <a:xfrm>
            <a:off x="905300" y="3332571"/>
            <a:ext cx="7041245" cy="3044296"/>
          </a:xfrm>
          <a:prstGeom prst="rect">
            <a:avLst/>
          </a:prstGeom>
          <a:solidFill>
            <a:schemeClr val="bg1">
              <a:lumMod val="95000"/>
            </a:schemeClr>
          </a:solidFill>
          <a:ln w="28575">
            <a:no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latin typeface="Montserrat Light" pitchFamily="2" charset="77"/>
              </a:rPr>
              <a:t>Topics</a:t>
            </a:r>
          </a:p>
        </p:txBody>
      </p:sp>
    </p:spTree>
    <p:extLst>
      <p:ext uri="{BB962C8B-B14F-4D97-AF65-F5344CB8AC3E}">
        <p14:creationId xmlns:p14="http://schemas.microsoft.com/office/powerpoint/2010/main" val="2895224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D32434-72C2-B646-A849-AC1DCC1D47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u="sng" dirty="0">
                <a:solidFill>
                  <a:srgbClr val="FFFCF8"/>
                </a:solidFill>
                <a:latin typeface="Ombudsman Stencil" pitchFamily="2" charset="0"/>
              </a:rPr>
              <a:t>Market potential</a:t>
            </a:r>
          </a:p>
        </p:txBody>
      </p:sp>
      <p:sp>
        <p:nvSpPr>
          <p:cNvPr id="10" name="Content Placeholder 2">
            <a:extLst>
              <a:ext uri="{FF2B5EF4-FFF2-40B4-BE49-F238E27FC236}">
                <a16:creationId xmlns:a16="http://schemas.microsoft.com/office/drawing/2014/main" id="{2C4F3684-58A0-E54D-A035-BEA414A47268}"/>
              </a:ext>
            </a:extLst>
          </p:cNvPr>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2000" dirty="0">
                <a:solidFill>
                  <a:srgbClr val="FFFCF8"/>
                </a:solidFill>
                <a:latin typeface="Montserrat ExtraLight" pitchFamily="2" charset="77"/>
              </a:rPr>
              <a:t>Ascendia Pictures, Inc was founded in 2019 to acquire and distribute the best Chinese content. We specialize in documentary distribution and aim to gradually expand to distribute a greater variety of contents to audiences worldwide.</a:t>
            </a:r>
          </a:p>
          <a:p>
            <a:pPr marL="0" indent="0">
              <a:lnSpc>
                <a:spcPct val="150000"/>
              </a:lnSpc>
              <a:buFont typeface="Arial" panose="020B0604020202020204" pitchFamily="34" charset="0"/>
              <a:buNone/>
            </a:pPr>
            <a:r>
              <a:rPr lang="en-US" sz="2000" dirty="0">
                <a:solidFill>
                  <a:srgbClr val="FFFCF8"/>
                </a:solidFill>
                <a:latin typeface="Montserrat ExtraLight" pitchFamily="2" charset="77"/>
              </a:rPr>
              <a:t>We aim to distribute to all major digital platforms including iTunes, Hulu, Amazon, Vimeo and others to provide extensive coverage and a lasting impact on global audiences.</a:t>
            </a:r>
          </a:p>
        </p:txBody>
      </p:sp>
    </p:spTree>
    <p:extLst>
      <p:ext uri="{BB962C8B-B14F-4D97-AF65-F5344CB8AC3E}">
        <p14:creationId xmlns:p14="http://schemas.microsoft.com/office/powerpoint/2010/main" val="33235614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8DD618-D1C7-804D-AB0C-91E8C40CA870}"/>
              </a:ext>
            </a:extLst>
          </p:cNvPr>
          <p:cNvSpPr>
            <a:spLocks noGrp="1"/>
          </p:cNvSpPr>
          <p:nvPr>
            <p:ph idx="1"/>
          </p:nvPr>
        </p:nvSpPr>
        <p:spPr>
          <a:xfrm>
            <a:off x="1312188" y="3790504"/>
            <a:ext cx="3578957" cy="582592"/>
          </a:xfrm>
        </p:spPr>
        <p:txBody>
          <a:bodyPr>
            <a:normAutofit/>
          </a:bodyPr>
          <a:lstStyle/>
          <a:p>
            <a:pPr marL="0" indent="0" algn="ctr">
              <a:lnSpc>
                <a:spcPct val="170000"/>
              </a:lnSpc>
              <a:buNone/>
            </a:pPr>
            <a:r>
              <a:rPr lang="en-US" sz="1800" dirty="0">
                <a:solidFill>
                  <a:srgbClr val="FFFCF8"/>
                </a:solidFill>
                <a:latin typeface="Montserrat ExtraLight" pitchFamily="2" charset="77"/>
              </a:rPr>
              <a:t>CHINESE AMERICANS IN 2017</a:t>
            </a:r>
          </a:p>
        </p:txBody>
      </p:sp>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39492F2-1A0D-274B-B7A4-CD6943448EF8}"/>
              </a:ext>
            </a:extLst>
          </p:cNvPr>
          <p:cNvSpPr/>
          <p:nvPr/>
        </p:nvSpPr>
        <p:spPr>
          <a:xfrm>
            <a:off x="5989148" y="222419"/>
            <a:ext cx="5976886"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04AFA7B8-3800-BF4F-A934-99388B4D0E89}"/>
              </a:ext>
            </a:extLst>
          </p:cNvPr>
          <p:cNvSpPr txBox="1">
            <a:spLocks/>
          </p:cNvSpPr>
          <p:nvPr/>
        </p:nvSpPr>
        <p:spPr>
          <a:xfrm>
            <a:off x="7119479" y="2020075"/>
            <a:ext cx="3897934" cy="1892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u="sng" dirty="0">
                <a:solidFill>
                  <a:srgbClr val="FFFCF8"/>
                </a:solidFill>
                <a:latin typeface="Ombudsman Stencil" pitchFamily="2" charset="0"/>
              </a:rPr>
              <a:t>4.5 million</a:t>
            </a:r>
            <a:endParaRPr lang="en-US" u="sng" dirty="0">
              <a:solidFill>
                <a:srgbClr val="FFFCF8"/>
              </a:solidFill>
              <a:latin typeface="Ombudsman Stencil" pitchFamily="2" charset="0"/>
            </a:endParaRPr>
          </a:p>
        </p:txBody>
      </p:sp>
      <p:sp>
        <p:nvSpPr>
          <p:cNvPr id="10" name="Title 1">
            <a:extLst>
              <a:ext uri="{FF2B5EF4-FFF2-40B4-BE49-F238E27FC236}">
                <a16:creationId xmlns:a16="http://schemas.microsoft.com/office/drawing/2014/main" id="{3A05D40C-0DE1-C140-8A3F-B88D3DDF11AF}"/>
              </a:ext>
            </a:extLst>
          </p:cNvPr>
          <p:cNvSpPr txBox="1">
            <a:spLocks/>
          </p:cNvSpPr>
          <p:nvPr/>
        </p:nvSpPr>
        <p:spPr>
          <a:xfrm>
            <a:off x="1312188" y="2014443"/>
            <a:ext cx="3578957" cy="1892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u="sng" dirty="0">
                <a:solidFill>
                  <a:srgbClr val="FFFCF8"/>
                </a:solidFill>
                <a:latin typeface="Ombudsman Stencil" pitchFamily="2" charset="0"/>
              </a:rPr>
              <a:t>5 million</a:t>
            </a:r>
            <a:endParaRPr lang="en-US" u="sng" dirty="0">
              <a:solidFill>
                <a:srgbClr val="FFFCF8"/>
              </a:solidFill>
              <a:latin typeface="Ombudsman Stencil" pitchFamily="2" charset="0"/>
            </a:endParaRPr>
          </a:p>
        </p:txBody>
      </p:sp>
      <p:sp>
        <p:nvSpPr>
          <p:cNvPr id="11" name="Content Placeholder 2">
            <a:extLst>
              <a:ext uri="{FF2B5EF4-FFF2-40B4-BE49-F238E27FC236}">
                <a16:creationId xmlns:a16="http://schemas.microsoft.com/office/drawing/2014/main" id="{CC3C503C-0DA0-8C44-8515-B7880B53E2BD}"/>
              </a:ext>
            </a:extLst>
          </p:cNvPr>
          <p:cNvSpPr txBox="1">
            <a:spLocks/>
          </p:cNvSpPr>
          <p:nvPr/>
        </p:nvSpPr>
        <p:spPr>
          <a:xfrm>
            <a:off x="7119479" y="3790504"/>
            <a:ext cx="3897934" cy="5825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70000"/>
              </a:lnSpc>
              <a:buFont typeface="Arial" panose="020B0604020202020204" pitchFamily="34" charset="0"/>
              <a:buNone/>
            </a:pPr>
            <a:r>
              <a:rPr lang="en-US" sz="1800" dirty="0">
                <a:solidFill>
                  <a:srgbClr val="FFFCF8"/>
                </a:solidFill>
                <a:latin typeface="Montserrat ExtraLight" pitchFamily="2" charset="77"/>
              </a:rPr>
              <a:t>OVERSEAS CHINESE IN US</a:t>
            </a:r>
          </a:p>
        </p:txBody>
      </p:sp>
    </p:spTree>
    <p:extLst>
      <p:ext uri="{BB962C8B-B14F-4D97-AF65-F5344CB8AC3E}">
        <p14:creationId xmlns:p14="http://schemas.microsoft.com/office/powerpoint/2010/main" val="2562778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Rise of china</a:t>
            </a:r>
          </a:p>
        </p:txBody>
      </p:sp>
      <p:sp>
        <p:nvSpPr>
          <p:cNvPr id="3" name="Content Placeholder 2">
            <a:extLst>
              <a:ext uri="{FF2B5EF4-FFF2-40B4-BE49-F238E27FC236}">
                <a16:creationId xmlns:a16="http://schemas.microsoft.com/office/drawing/2014/main" id="{D7BAAFBF-1256-864A-B87B-4C405B67F4EA}"/>
              </a:ext>
            </a:extLst>
          </p:cNvPr>
          <p:cNvSpPr>
            <a:spLocks noGrp="1"/>
          </p:cNvSpPr>
          <p:nvPr>
            <p:ph idx="1"/>
          </p:nvPr>
        </p:nvSpPr>
        <p:spPr/>
        <p:txBody>
          <a:bodyPr>
            <a:normAutofit/>
          </a:bodyPr>
          <a:lstStyle/>
          <a:p>
            <a:pPr marL="0" indent="0">
              <a:lnSpc>
                <a:spcPct val="150000"/>
              </a:lnSpc>
              <a:buNone/>
            </a:pPr>
            <a:r>
              <a:rPr lang="en-US" sz="2000" dirty="0">
                <a:latin typeface="Montserrat ExtraLight" pitchFamily="2" charset="77"/>
              </a:rPr>
              <a:t>Since China’s open-door policy in the 1980s, China has quickly grown to become an economic powerhouse. Along with its rapid economic development, China has also quickly recognized the importance of global soft power.</a:t>
            </a:r>
          </a:p>
          <a:p>
            <a:pPr marL="0" indent="0">
              <a:lnSpc>
                <a:spcPct val="150000"/>
              </a:lnSpc>
              <a:buNone/>
            </a:pPr>
            <a:r>
              <a:rPr lang="en-US" sz="2000" dirty="0">
                <a:latin typeface="Montserrat ExtraLight" pitchFamily="2" charset="77"/>
              </a:rPr>
              <a:t>From the mid-2000s onwards, China has engaged in a formal quest to increase its soft power. In particular, the Chinese government strives to publicize Chinese culture and traditions to strengthen the influence of Chinese culture worldwide. </a:t>
            </a:r>
          </a:p>
          <a:p>
            <a:pPr marL="0" indent="0">
              <a:lnSpc>
                <a:spcPct val="150000"/>
              </a:lnSpc>
              <a:buNone/>
            </a:pPr>
            <a:endParaRPr lang="en-US" sz="2000" dirty="0">
              <a:latin typeface="Montserrat ExtraLight" pitchFamily="2" charset="77"/>
            </a:endParaRPr>
          </a:p>
          <a:p>
            <a:pPr marL="0" indent="0">
              <a:lnSpc>
                <a:spcPct val="150000"/>
              </a:lnSpc>
              <a:buNone/>
            </a:pPr>
            <a:endParaRPr lang="en-US" sz="2000" dirty="0">
              <a:latin typeface="Montserrat ExtraLight" pitchFamily="2" charset="77"/>
            </a:endParaRPr>
          </a:p>
          <a:p>
            <a:pPr marL="0" indent="0">
              <a:lnSpc>
                <a:spcPct val="150000"/>
              </a:lnSpc>
              <a:buNone/>
            </a:pPr>
            <a:endParaRPr lang="en-US" sz="2000" dirty="0">
              <a:latin typeface="Montserrat ExtraLight" pitchFamily="2" charset="77"/>
            </a:endParaRP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073033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D32434-72C2-B646-A849-AC1DCC1D47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u="sng" dirty="0">
                <a:solidFill>
                  <a:srgbClr val="FFFCF8"/>
                </a:solidFill>
                <a:latin typeface="Ombudsman Stencil" pitchFamily="2" charset="0"/>
              </a:rPr>
              <a:t>Major competitors: VIKI</a:t>
            </a:r>
          </a:p>
        </p:txBody>
      </p:sp>
      <p:sp>
        <p:nvSpPr>
          <p:cNvPr id="10" name="Content Placeholder 2">
            <a:extLst>
              <a:ext uri="{FF2B5EF4-FFF2-40B4-BE49-F238E27FC236}">
                <a16:creationId xmlns:a16="http://schemas.microsoft.com/office/drawing/2014/main" id="{2C4F3684-58A0-E54D-A035-BEA414A47268}"/>
              </a:ext>
            </a:extLst>
          </p:cNvPr>
          <p:cNvSpPr txBox="1">
            <a:spLocks/>
          </p:cNvSpPr>
          <p:nvPr/>
        </p:nvSpPr>
        <p:spPr>
          <a:xfrm>
            <a:off x="6858000" y="1950242"/>
            <a:ext cx="4692650" cy="29841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800" dirty="0">
                <a:solidFill>
                  <a:srgbClr val="FFFCF8"/>
                </a:solidFill>
                <a:latin typeface="Montserrat ExtraLight" pitchFamily="2" charset="77"/>
              </a:rPr>
              <a:t>Established in 2007</a:t>
            </a:r>
          </a:p>
          <a:p>
            <a:pPr marL="0" indent="0">
              <a:lnSpc>
                <a:spcPct val="150000"/>
              </a:lnSpc>
              <a:buFont typeface="Arial" panose="020B0604020202020204" pitchFamily="34" charset="0"/>
              <a:buNone/>
            </a:pPr>
            <a:r>
              <a:rPr lang="en-US" sz="1800" dirty="0">
                <a:solidFill>
                  <a:srgbClr val="FFFCF8"/>
                </a:solidFill>
                <a:latin typeface="Montserrat ExtraLight" pitchFamily="2" charset="77"/>
              </a:rPr>
              <a:t>Positioned as a language-learning tool</a:t>
            </a:r>
          </a:p>
          <a:p>
            <a:pPr marL="0" indent="0">
              <a:lnSpc>
                <a:spcPct val="150000"/>
              </a:lnSpc>
              <a:buFont typeface="Arial" panose="020B0604020202020204" pitchFamily="34" charset="0"/>
              <a:buNone/>
            </a:pPr>
            <a:r>
              <a:rPr lang="en-US" sz="1800" dirty="0">
                <a:solidFill>
                  <a:srgbClr val="FFFCF8"/>
                </a:solidFill>
                <a:latin typeface="Montserrat ExtraLight" pitchFamily="2" charset="77"/>
              </a:rPr>
              <a:t>Viki puts up Asian content on its site, and community volunteers subtitle content in their preferred languages under a Creative Common license </a:t>
            </a:r>
          </a:p>
        </p:txBody>
      </p:sp>
      <p:pic>
        <p:nvPicPr>
          <p:cNvPr id="2" name="Picture 1">
            <a:extLst>
              <a:ext uri="{FF2B5EF4-FFF2-40B4-BE49-F238E27FC236}">
                <a16:creationId xmlns:a16="http://schemas.microsoft.com/office/drawing/2014/main" id="{21F8E34C-4931-E74E-A719-D626AA376B61}"/>
              </a:ext>
            </a:extLst>
          </p:cNvPr>
          <p:cNvPicPr>
            <a:picLocks noChangeAspect="1"/>
          </p:cNvPicPr>
          <p:nvPr/>
        </p:nvPicPr>
        <p:blipFill>
          <a:blip r:embed="rId2"/>
          <a:stretch>
            <a:fillRect/>
          </a:stretch>
        </p:blipFill>
        <p:spPr>
          <a:xfrm>
            <a:off x="1045734" y="5056407"/>
            <a:ext cx="4972050" cy="1214613"/>
          </a:xfrm>
          <a:prstGeom prst="rect">
            <a:avLst/>
          </a:prstGeom>
        </p:spPr>
      </p:pic>
      <p:pic>
        <p:nvPicPr>
          <p:cNvPr id="4" name="Picture 3">
            <a:extLst>
              <a:ext uri="{FF2B5EF4-FFF2-40B4-BE49-F238E27FC236}">
                <a16:creationId xmlns:a16="http://schemas.microsoft.com/office/drawing/2014/main" id="{A7B9704B-1B16-7C48-BB66-350773200033}"/>
              </a:ext>
            </a:extLst>
          </p:cNvPr>
          <p:cNvPicPr>
            <a:picLocks noChangeAspect="1"/>
          </p:cNvPicPr>
          <p:nvPr/>
        </p:nvPicPr>
        <p:blipFill>
          <a:blip r:embed="rId3"/>
          <a:stretch>
            <a:fillRect/>
          </a:stretch>
        </p:blipFill>
        <p:spPr>
          <a:xfrm>
            <a:off x="641350" y="1690688"/>
            <a:ext cx="5780818" cy="3243657"/>
          </a:xfrm>
          <a:prstGeom prst="rect">
            <a:avLst/>
          </a:prstGeom>
        </p:spPr>
      </p:pic>
    </p:spTree>
    <p:extLst>
      <p:ext uri="{BB962C8B-B14F-4D97-AF65-F5344CB8AC3E}">
        <p14:creationId xmlns:p14="http://schemas.microsoft.com/office/powerpoint/2010/main" val="2245951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2F910C-9E38-1540-B3E4-E6C02A03887D}"/>
              </a:ext>
            </a:extLst>
          </p:cNvPr>
          <p:cNvSpPr/>
          <p:nvPr/>
        </p:nvSpPr>
        <p:spPr>
          <a:xfrm>
            <a:off x="6096000" y="222421"/>
            <a:ext cx="5881816"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954D1C1-8B20-5F47-AA25-8929DA3157A8}"/>
              </a:ext>
            </a:extLst>
          </p:cNvPr>
          <p:cNvSpPr txBox="1">
            <a:spLocks/>
          </p:cNvSpPr>
          <p:nvPr/>
        </p:nvSpPr>
        <p:spPr>
          <a:xfrm>
            <a:off x="1600841" y="711536"/>
            <a:ext cx="3108503" cy="12172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u="sng" dirty="0">
                <a:solidFill>
                  <a:schemeClr val="bg1"/>
                </a:solidFill>
                <a:latin typeface="Ombudsman Stencil" pitchFamily="2" charset="0"/>
              </a:rPr>
              <a:t>strengths</a:t>
            </a:r>
          </a:p>
        </p:txBody>
      </p:sp>
      <p:sp>
        <p:nvSpPr>
          <p:cNvPr id="11" name="Title 1">
            <a:extLst>
              <a:ext uri="{FF2B5EF4-FFF2-40B4-BE49-F238E27FC236}">
                <a16:creationId xmlns:a16="http://schemas.microsoft.com/office/drawing/2014/main" id="{F8C4D832-00D2-F54B-9BDD-B59CA75A028D}"/>
              </a:ext>
            </a:extLst>
          </p:cNvPr>
          <p:cNvSpPr txBox="1">
            <a:spLocks/>
          </p:cNvSpPr>
          <p:nvPr/>
        </p:nvSpPr>
        <p:spPr>
          <a:xfrm>
            <a:off x="7482656" y="711536"/>
            <a:ext cx="3108503" cy="12172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u="sng" dirty="0">
                <a:solidFill>
                  <a:schemeClr val="bg1"/>
                </a:solidFill>
                <a:latin typeface="Ombudsman Stencil" pitchFamily="2" charset="0"/>
              </a:rPr>
              <a:t>weakness</a:t>
            </a:r>
          </a:p>
        </p:txBody>
      </p:sp>
      <p:sp>
        <p:nvSpPr>
          <p:cNvPr id="12" name="Content Placeholder 2">
            <a:extLst>
              <a:ext uri="{FF2B5EF4-FFF2-40B4-BE49-F238E27FC236}">
                <a16:creationId xmlns:a16="http://schemas.microsoft.com/office/drawing/2014/main" id="{7920ACA8-7F24-004B-AE24-F93F70FD004B}"/>
              </a:ext>
            </a:extLst>
          </p:cNvPr>
          <p:cNvSpPr>
            <a:spLocks noGrp="1"/>
          </p:cNvSpPr>
          <p:nvPr>
            <p:ph idx="1"/>
          </p:nvPr>
        </p:nvSpPr>
        <p:spPr>
          <a:xfrm>
            <a:off x="686133" y="2419236"/>
            <a:ext cx="4937918" cy="2752839"/>
          </a:xfrm>
        </p:spPr>
        <p:txBody>
          <a:bodyPr>
            <a:normAutofit/>
          </a:bodyPr>
          <a:lstStyle/>
          <a:p>
            <a:pPr marL="342900" indent="-342900">
              <a:lnSpc>
                <a:spcPct val="170000"/>
              </a:lnSpc>
              <a:buFont typeface="+mj-lt"/>
              <a:buAutoNum type="arabicPeriod"/>
            </a:pPr>
            <a:r>
              <a:rPr lang="en-US" sz="1600" dirty="0">
                <a:solidFill>
                  <a:srgbClr val="FFFCF8"/>
                </a:solidFill>
                <a:latin typeface="Montserrat ExtraLight" pitchFamily="2" charset="77"/>
              </a:rPr>
              <a:t>Large selection of hottest Asian content: TV series, K-pop content, etc.</a:t>
            </a:r>
          </a:p>
          <a:p>
            <a:pPr marL="342900" indent="-342900">
              <a:lnSpc>
                <a:spcPct val="170000"/>
              </a:lnSpc>
              <a:buFont typeface="+mj-lt"/>
              <a:buAutoNum type="arabicPeriod"/>
            </a:pPr>
            <a:r>
              <a:rPr lang="en-US" sz="1600" dirty="0">
                <a:solidFill>
                  <a:srgbClr val="FFFCF8"/>
                </a:solidFill>
                <a:latin typeface="Montserrat ExtraLight" pitchFamily="2" charset="77"/>
              </a:rPr>
              <a:t>Lower cost from volunteer subtitling for free</a:t>
            </a:r>
          </a:p>
          <a:p>
            <a:pPr marL="342900" indent="-342900">
              <a:lnSpc>
                <a:spcPct val="170000"/>
              </a:lnSpc>
              <a:buFont typeface="+mj-lt"/>
              <a:buAutoNum type="arabicPeriod"/>
            </a:pPr>
            <a:r>
              <a:rPr lang="en-US" sz="1600" dirty="0">
                <a:solidFill>
                  <a:srgbClr val="FFFCF8"/>
                </a:solidFill>
                <a:latin typeface="Montserrat ExtraLight" pitchFamily="2" charset="77"/>
              </a:rPr>
              <a:t>Able to monetize the subtitles on other platforms i.e. Netflix, Hulu, etc.</a:t>
            </a:r>
          </a:p>
        </p:txBody>
      </p:sp>
      <p:sp>
        <p:nvSpPr>
          <p:cNvPr id="13" name="Content Placeholder 2">
            <a:extLst>
              <a:ext uri="{FF2B5EF4-FFF2-40B4-BE49-F238E27FC236}">
                <a16:creationId xmlns:a16="http://schemas.microsoft.com/office/drawing/2014/main" id="{75246A1E-B1E7-DE46-89C5-FE9FFE9B8626}"/>
              </a:ext>
            </a:extLst>
          </p:cNvPr>
          <p:cNvSpPr txBox="1">
            <a:spLocks/>
          </p:cNvSpPr>
          <p:nvPr/>
        </p:nvSpPr>
        <p:spPr>
          <a:xfrm>
            <a:off x="6567949" y="2419236"/>
            <a:ext cx="4937918" cy="20195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buFont typeface="+mj-lt"/>
              <a:buAutoNum type="arabicPeriod"/>
            </a:pPr>
            <a:r>
              <a:rPr lang="en-US" sz="1600" dirty="0">
                <a:solidFill>
                  <a:srgbClr val="FFFCF8"/>
                </a:solidFill>
                <a:latin typeface="Montserrat ExtraLight" pitchFamily="2" charset="77"/>
              </a:rPr>
              <a:t>Subtitling is the only form of language learning</a:t>
            </a:r>
          </a:p>
          <a:p>
            <a:pPr marL="342900" indent="-342900">
              <a:lnSpc>
                <a:spcPct val="170000"/>
              </a:lnSpc>
              <a:buFont typeface="+mj-lt"/>
              <a:buAutoNum type="arabicPeriod"/>
            </a:pPr>
            <a:r>
              <a:rPr lang="en-US" sz="1600" dirty="0">
                <a:solidFill>
                  <a:srgbClr val="FFFCF8"/>
                </a:solidFill>
                <a:latin typeface="Montserrat ExtraLight" pitchFamily="2" charset="77"/>
              </a:rPr>
              <a:t>Higher costs associated with acquiring popular series</a:t>
            </a:r>
          </a:p>
        </p:txBody>
      </p:sp>
    </p:spTree>
    <p:extLst>
      <p:ext uri="{BB962C8B-B14F-4D97-AF65-F5344CB8AC3E}">
        <p14:creationId xmlns:p14="http://schemas.microsoft.com/office/powerpoint/2010/main" val="414935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76C04DE-0631-8E42-A0A5-C2FA1927631B}"/>
              </a:ext>
            </a:extLst>
          </p:cNvPr>
          <p:cNvPicPr>
            <a:picLocks noChangeAspect="1"/>
          </p:cNvPicPr>
          <p:nvPr/>
        </p:nvPicPr>
        <p:blipFill>
          <a:blip r:embed="rId2"/>
          <a:stretch>
            <a:fillRect/>
          </a:stretch>
        </p:blipFill>
        <p:spPr>
          <a:xfrm>
            <a:off x="641350" y="1678098"/>
            <a:ext cx="5806325" cy="3243657"/>
          </a:xfrm>
          <a:prstGeom prst="rect">
            <a:avLst/>
          </a:prstGeom>
        </p:spPr>
      </p:pic>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D32434-72C2-B646-A849-AC1DCC1D47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u="sng" dirty="0">
                <a:solidFill>
                  <a:srgbClr val="FFFCF8"/>
                </a:solidFill>
                <a:latin typeface="Ombudsman Stencil" pitchFamily="2" charset="0"/>
              </a:rPr>
              <a:t>Major competitors: ODC</a:t>
            </a:r>
          </a:p>
        </p:txBody>
      </p:sp>
      <p:sp>
        <p:nvSpPr>
          <p:cNvPr id="10" name="Content Placeholder 2">
            <a:extLst>
              <a:ext uri="{FF2B5EF4-FFF2-40B4-BE49-F238E27FC236}">
                <a16:creationId xmlns:a16="http://schemas.microsoft.com/office/drawing/2014/main" id="{2C4F3684-58A0-E54D-A035-BEA414A47268}"/>
              </a:ext>
            </a:extLst>
          </p:cNvPr>
          <p:cNvSpPr txBox="1">
            <a:spLocks/>
          </p:cNvSpPr>
          <p:nvPr/>
        </p:nvSpPr>
        <p:spPr>
          <a:xfrm>
            <a:off x="6858000" y="1950243"/>
            <a:ext cx="4495800" cy="29575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Arial" panose="020B0604020202020204" pitchFamily="34" charset="0"/>
              <a:buNone/>
            </a:pPr>
            <a:r>
              <a:rPr lang="en-US" sz="1800" dirty="0">
                <a:solidFill>
                  <a:srgbClr val="FFFCF8"/>
                </a:solidFill>
                <a:latin typeface="Montserrat ExtraLight" pitchFamily="2" charset="77"/>
              </a:rPr>
              <a:t>Established in 2018</a:t>
            </a:r>
          </a:p>
          <a:p>
            <a:pPr marL="0" indent="0">
              <a:lnSpc>
                <a:spcPct val="150000"/>
              </a:lnSpc>
              <a:buFont typeface="Arial" panose="020B0604020202020204" pitchFamily="34" charset="0"/>
              <a:buNone/>
            </a:pPr>
            <a:r>
              <a:rPr lang="en-US" sz="1800" dirty="0">
                <a:solidFill>
                  <a:srgbClr val="FFFCF8"/>
                </a:solidFill>
                <a:latin typeface="Montserrat ExtraLight" pitchFamily="2" charset="77"/>
              </a:rPr>
              <a:t>Positioned as a streaming platform providing the hottest Chinese content, including: TV series, reality shows, movies, documentaries, news, etc. </a:t>
            </a:r>
          </a:p>
        </p:txBody>
      </p:sp>
      <p:pic>
        <p:nvPicPr>
          <p:cNvPr id="5" name="Picture 4">
            <a:extLst>
              <a:ext uri="{FF2B5EF4-FFF2-40B4-BE49-F238E27FC236}">
                <a16:creationId xmlns:a16="http://schemas.microsoft.com/office/drawing/2014/main" id="{01A43647-6138-7C44-93DB-07B6F3067E0F}"/>
              </a:ext>
            </a:extLst>
          </p:cNvPr>
          <p:cNvPicPr>
            <a:picLocks noChangeAspect="1"/>
          </p:cNvPicPr>
          <p:nvPr/>
        </p:nvPicPr>
        <p:blipFill>
          <a:blip r:embed="rId3"/>
          <a:stretch>
            <a:fillRect/>
          </a:stretch>
        </p:blipFill>
        <p:spPr>
          <a:xfrm>
            <a:off x="1817312" y="5091728"/>
            <a:ext cx="3454400" cy="1143000"/>
          </a:xfrm>
          <a:prstGeom prst="rect">
            <a:avLst/>
          </a:prstGeom>
        </p:spPr>
      </p:pic>
    </p:spTree>
    <p:extLst>
      <p:ext uri="{BB962C8B-B14F-4D97-AF65-F5344CB8AC3E}">
        <p14:creationId xmlns:p14="http://schemas.microsoft.com/office/powerpoint/2010/main" val="216257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A2F910C-9E38-1540-B3E4-E6C02A03887D}"/>
              </a:ext>
            </a:extLst>
          </p:cNvPr>
          <p:cNvSpPr/>
          <p:nvPr/>
        </p:nvSpPr>
        <p:spPr>
          <a:xfrm>
            <a:off x="6096000" y="222421"/>
            <a:ext cx="5881816"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954D1C1-8B20-5F47-AA25-8929DA3157A8}"/>
              </a:ext>
            </a:extLst>
          </p:cNvPr>
          <p:cNvSpPr txBox="1">
            <a:spLocks/>
          </p:cNvSpPr>
          <p:nvPr/>
        </p:nvSpPr>
        <p:spPr>
          <a:xfrm>
            <a:off x="1600841" y="711536"/>
            <a:ext cx="3108503" cy="12172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u="sng" dirty="0">
                <a:solidFill>
                  <a:schemeClr val="bg1"/>
                </a:solidFill>
                <a:latin typeface="Ombudsman Stencil" pitchFamily="2" charset="0"/>
              </a:rPr>
              <a:t>strengths</a:t>
            </a:r>
          </a:p>
        </p:txBody>
      </p:sp>
      <p:sp>
        <p:nvSpPr>
          <p:cNvPr id="11" name="Title 1">
            <a:extLst>
              <a:ext uri="{FF2B5EF4-FFF2-40B4-BE49-F238E27FC236}">
                <a16:creationId xmlns:a16="http://schemas.microsoft.com/office/drawing/2014/main" id="{F8C4D832-00D2-F54B-9BDD-B59CA75A028D}"/>
              </a:ext>
            </a:extLst>
          </p:cNvPr>
          <p:cNvSpPr txBox="1">
            <a:spLocks/>
          </p:cNvSpPr>
          <p:nvPr/>
        </p:nvSpPr>
        <p:spPr>
          <a:xfrm>
            <a:off x="7482656" y="711536"/>
            <a:ext cx="3108503" cy="12172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000" u="sng" dirty="0">
                <a:solidFill>
                  <a:schemeClr val="bg1"/>
                </a:solidFill>
                <a:latin typeface="Ombudsman Stencil" pitchFamily="2" charset="0"/>
              </a:rPr>
              <a:t>weakness</a:t>
            </a:r>
          </a:p>
        </p:txBody>
      </p:sp>
      <p:sp>
        <p:nvSpPr>
          <p:cNvPr id="12" name="Content Placeholder 2">
            <a:extLst>
              <a:ext uri="{FF2B5EF4-FFF2-40B4-BE49-F238E27FC236}">
                <a16:creationId xmlns:a16="http://schemas.microsoft.com/office/drawing/2014/main" id="{7920ACA8-7F24-004B-AE24-F93F70FD004B}"/>
              </a:ext>
            </a:extLst>
          </p:cNvPr>
          <p:cNvSpPr>
            <a:spLocks noGrp="1"/>
          </p:cNvSpPr>
          <p:nvPr>
            <p:ph idx="1"/>
          </p:nvPr>
        </p:nvSpPr>
        <p:spPr>
          <a:xfrm>
            <a:off x="686133" y="2419236"/>
            <a:ext cx="4937918" cy="538277"/>
          </a:xfrm>
        </p:spPr>
        <p:txBody>
          <a:bodyPr>
            <a:normAutofit/>
          </a:bodyPr>
          <a:lstStyle/>
          <a:p>
            <a:pPr marL="342900" indent="-342900">
              <a:lnSpc>
                <a:spcPct val="170000"/>
              </a:lnSpc>
              <a:buFont typeface="+mj-lt"/>
              <a:buAutoNum type="arabicPeriod"/>
            </a:pPr>
            <a:r>
              <a:rPr lang="en-US" sz="1600" dirty="0">
                <a:solidFill>
                  <a:srgbClr val="FFFCF8"/>
                </a:solidFill>
                <a:latin typeface="Montserrat ExtraLight" pitchFamily="2" charset="77"/>
              </a:rPr>
              <a:t>Large selection of hottest Chinese content</a:t>
            </a:r>
          </a:p>
        </p:txBody>
      </p:sp>
      <p:sp>
        <p:nvSpPr>
          <p:cNvPr id="13" name="Content Placeholder 2">
            <a:extLst>
              <a:ext uri="{FF2B5EF4-FFF2-40B4-BE49-F238E27FC236}">
                <a16:creationId xmlns:a16="http://schemas.microsoft.com/office/drawing/2014/main" id="{75246A1E-B1E7-DE46-89C5-FE9FFE9B8626}"/>
              </a:ext>
            </a:extLst>
          </p:cNvPr>
          <p:cNvSpPr txBox="1">
            <a:spLocks/>
          </p:cNvSpPr>
          <p:nvPr/>
        </p:nvSpPr>
        <p:spPr>
          <a:xfrm>
            <a:off x="6567949" y="2419236"/>
            <a:ext cx="4937918" cy="34100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buFont typeface="+mj-lt"/>
              <a:buAutoNum type="arabicPeriod"/>
            </a:pPr>
            <a:r>
              <a:rPr lang="en-US" sz="1600" dirty="0">
                <a:solidFill>
                  <a:srgbClr val="FFFCF8"/>
                </a:solidFill>
                <a:latin typeface="Montserrat ExtraLight" pitchFamily="2" charset="77"/>
              </a:rPr>
              <a:t>No obvious monetization method (neither a subscription model nor an advertisement based model)</a:t>
            </a:r>
          </a:p>
          <a:p>
            <a:pPr marL="342900" indent="-342900">
              <a:lnSpc>
                <a:spcPct val="170000"/>
              </a:lnSpc>
              <a:buFont typeface="+mj-lt"/>
              <a:buAutoNum type="arabicPeriod"/>
            </a:pPr>
            <a:r>
              <a:rPr lang="en-US" sz="1600" dirty="0">
                <a:solidFill>
                  <a:srgbClr val="FFFCF8"/>
                </a:solidFill>
                <a:latin typeface="Montserrat ExtraLight" pitchFamily="2" charset="77"/>
              </a:rPr>
              <a:t>Lack of foreign language subtitles</a:t>
            </a:r>
          </a:p>
          <a:p>
            <a:pPr marL="342900" indent="-342900">
              <a:lnSpc>
                <a:spcPct val="170000"/>
              </a:lnSpc>
              <a:buFont typeface="+mj-lt"/>
              <a:buAutoNum type="arabicPeriod"/>
            </a:pPr>
            <a:r>
              <a:rPr lang="en-US" sz="1600" dirty="0">
                <a:solidFill>
                  <a:srgbClr val="FFFCF8"/>
                </a:solidFill>
                <a:latin typeface="Montserrat ExtraLight" pitchFamily="2" charset="77"/>
              </a:rPr>
              <a:t>High possibility of pirated content (inaccessible in China even using VPN, </a:t>
            </a:r>
            <a:r>
              <a:rPr lang="en-US" sz="1600" i="1" dirty="0">
                <a:solidFill>
                  <a:srgbClr val="FFFCF8"/>
                </a:solidFill>
                <a:latin typeface="Montserrat ExtraLight" pitchFamily="2" charset="77"/>
              </a:rPr>
              <a:t>Story of Yanxi Palace</a:t>
            </a:r>
            <a:r>
              <a:rPr lang="en-US" sz="1600" dirty="0">
                <a:solidFill>
                  <a:srgbClr val="FFFCF8"/>
                </a:solidFill>
                <a:latin typeface="Montserrat ExtraLight" pitchFamily="2" charset="77"/>
              </a:rPr>
              <a:t> is confirmed to be pirated)</a:t>
            </a:r>
          </a:p>
        </p:txBody>
      </p:sp>
    </p:spTree>
    <p:extLst>
      <p:ext uri="{BB962C8B-B14F-4D97-AF65-F5344CB8AC3E}">
        <p14:creationId xmlns:p14="http://schemas.microsoft.com/office/powerpoint/2010/main" val="1268704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D32434-72C2-B646-A849-AC1DCC1D47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u="sng" dirty="0">
                <a:solidFill>
                  <a:srgbClr val="FFFCF8"/>
                </a:solidFill>
                <a:latin typeface="Ombudsman Stencil" pitchFamily="2" charset="0"/>
              </a:rPr>
              <a:t>Major competitors: Others</a:t>
            </a:r>
          </a:p>
        </p:txBody>
      </p:sp>
      <p:pic>
        <p:nvPicPr>
          <p:cNvPr id="2" name="Picture 1">
            <a:extLst>
              <a:ext uri="{FF2B5EF4-FFF2-40B4-BE49-F238E27FC236}">
                <a16:creationId xmlns:a16="http://schemas.microsoft.com/office/drawing/2014/main" id="{1C7BABA0-3DF8-1E4C-894F-6770D1F6CB25}"/>
              </a:ext>
            </a:extLst>
          </p:cNvPr>
          <p:cNvPicPr>
            <a:picLocks noChangeAspect="1"/>
          </p:cNvPicPr>
          <p:nvPr/>
        </p:nvPicPr>
        <p:blipFill>
          <a:blip r:embed="rId2"/>
          <a:stretch>
            <a:fillRect/>
          </a:stretch>
        </p:blipFill>
        <p:spPr>
          <a:xfrm>
            <a:off x="2286000" y="2090737"/>
            <a:ext cx="1905000" cy="1905000"/>
          </a:xfrm>
          <a:prstGeom prst="rect">
            <a:avLst/>
          </a:prstGeom>
        </p:spPr>
      </p:pic>
      <p:pic>
        <p:nvPicPr>
          <p:cNvPr id="7" name="Picture 6" descr="A close up of a sign&#10;&#10;Description automatically generated">
            <a:extLst>
              <a:ext uri="{FF2B5EF4-FFF2-40B4-BE49-F238E27FC236}">
                <a16:creationId xmlns:a16="http://schemas.microsoft.com/office/drawing/2014/main" id="{13F51462-C143-3043-A9E0-4FB76E4A8AB9}"/>
              </a:ext>
            </a:extLst>
          </p:cNvPr>
          <p:cNvPicPr>
            <a:picLocks noChangeAspect="1"/>
          </p:cNvPicPr>
          <p:nvPr/>
        </p:nvPicPr>
        <p:blipFill rotWithShape="1">
          <a:blip r:embed="rId3"/>
          <a:srcRect l="15085" t="32333" r="15414" b="33167"/>
          <a:stretch/>
        </p:blipFill>
        <p:spPr>
          <a:xfrm>
            <a:off x="6824027" y="2443162"/>
            <a:ext cx="3500438" cy="985837"/>
          </a:xfrm>
          <a:prstGeom prst="rect">
            <a:avLst/>
          </a:prstGeom>
        </p:spPr>
      </p:pic>
      <p:sp>
        <p:nvSpPr>
          <p:cNvPr id="11" name="Content Placeholder 2">
            <a:extLst>
              <a:ext uri="{FF2B5EF4-FFF2-40B4-BE49-F238E27FC236}">
                <a16:creationId xmlns:a16="http://schemas.microsoft.com/office/drawing/2014/main" id="{237171D1-AF71-504E-8EC9-A5DFB600D0FE}"/>
              </a:ext>
            </a:extLst>
          </p:cNvPr>
          <p:cNvSpPr>
            <a:spLocks noGrp="1"/>
          </p:cNvSpPr>
          <p:nvPr>
            <p:ph idx="1"/>
          </p:nvPr>
        </p:nvSpPr>
        <p:spPr>
          <a:xfrm>
            <a:off x="1410973" y="4395786"/>
            <a:ext cx="3655053" cy="1204914"/>
          </a:xfrm>
        </p:spPr>
        <p:txBody>
          <a:bodyPr>
            <a:normAutofit/>
          </a:bodyPr>
          <a:lstStyle/>
          <a:p>
            <a:pPr marL="0" indent="0" algn="ctr">
              <a:lnSpc>
                <a:spcPct val="170000"/>
              </a:lnSpc>
              <a:buNone/>
            </a:pPr>
            <a:r>
              <a:rPr lang="en-US" sz="1600" dirty="0">
                <a:solidFill>
                  <a:srgbClr val="FFFCF8"/>
                </a:solidFill>
                <a:latin typeface="Montserrat ExtraLight" pitchFamily="2" charset="77"/>
              </a:rPr>
              <a:t>Asian content streaming platform</a:t>
            </a:r>
          </a:p>
          <a:p>
            <a:pPr marL="0" indent="0" algn="ctr">
              <a:lnSpc>
                <a:spcPct val="170000"/>
              </a:lnSpc>
              <a:buNone/>
            </a:pPr>
            <a:r>
              <a:rPr lang="en-US" sz="1600" dirty="0">
                <a:solidFill>
                  <a:srgbClr val="FFFCF8"/>
                </a:solidFill>
                <a:latin typeface="Montserrat ExtraLight" pitchFamily="2" charset="77"/>
              </a:rPr>
              <a:t>Not focused on educational angle</a:t>
            </a:r>
          </a:p>
        </p:txBody>
      </p:sp>
      <p:sp>
        <p:nvSpPr>
          <p:cNvPr id="12" name="Content Placeholder 2">
            <a:extLst>
              <a:ext uri="{FF2B5EF4-FFF2-40B4-BE49-F238E27FC236}">
                <a16:creationId xmlns:a16="http://schemas.microsoft.com/office/drawing/2014/main" id="{DDF81AEA-671C-EE44-89EB-9AA54533D4A1}"/>
              </a:ext>
            </a:extLst>
          </p:cNvPr>
          <p:cNvSpPr txBox="1">
            <a:spLocks/>
          </p:cNvSpPr>
          <p:nvPr/>
        </p:nvSpPr>
        <p:spPr>
          <a:xfrm>
            <a:off x="6410327" y="4395786"/>
            <a:ext cx="4327838" cy="1204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70000"/>
              </a:lnSpc>
              <a:buFont typeface="Arial" panose="020B0604020202020204" pitchFamily="34" charset="0"/>
              <a:buNone/>
            </a:pPr>
            <a:r>
              <a:rPr lang="en-US" sz="1600" dirty="0">
                <a:solidFill>
                  <a:srgbClr val="FFFCF8"/>
                </a:solidFill>
                <a:latin typeface="Montserrat ExtraLight" pitchFamily="2" charset="77"/>
              </a:rPr>
              <a:t>Most comprehensive streaming platform</a:t>
            </a:r>
          </a:p>
          <a:p>
            <a:pPr marL="0" indent="0" algn="ctr">
              <a:lnSpc>
                <a:spcPct val="170000"/>
              </a:lnSpc>
              <a:buFont typeface="Arial" panose="020B0604020202020204" pitchFamily="34" charset="0"/>
              <a:buNone/>
            </a:pPr>
            <a:r>
              <a:rPr lang="en-US" sz="1600" dirty="0">
                <a:solidFill>
                  <a:srgbClr val="FFFCF8"/>
                </a:solidFill>
                <a:latin typeface="Montserrat ExtraLight" pitchFamily="2" charset="77"/>
              </a:rPr>
              <a:t>Limited Asian (esp. Chinese) content</a:t>
            </a:r>
          </a:p>
        </p:txBody>
      </p:sp>
    </p:spTree>
    <p:extLst>
      <p:ext uri="{BB962C8B-B14F-4D97-AF65-F5344CB8AC3E}">
        <p14:creationId xmlns:p14="http://schemas.microsoft.com/office/powerpoint/2010/main" val="3687720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B3F5BE-F625-744F-A1F7-9A9630DDE83C}"/>
              </a:ext>
            </a:extLst>
          </p:cNvPr>
          <p:cNvSpPr>
            <a:spLocks noGrp="1"/>
          </p:cNvSpPr>
          <p:nvPr>
            <p:ph type="title"/>
          </p:nvPr>
        </p:nvSpPr>
        <p:spPr>
          <a:xfrm>
            <a:off x="9078687" y="3862562"/>
            <a:ext cx="2403565" cy="1848677"/>
          </a:xfrm>
          <a:ln>
            <a:noFill/>
          </a:ln>
        </p:spPr>
        <p:txBody>
          <a:bodyPr>
            <a:normAutofit/>
          </a:bodyPr>
          <a:lstStyle/>
          <a:p>
            <a:pPr algn="r"/>
            <a:r>
              <a:rPr lang="en-US" altLang="zh-CN" sz="6000" dirty="0">
                <a:solidFill>
                  <a:srgbClr val="FFFCF8"/>
                </a:solidFill>
                <a:latin typeface="Ombudsman Stencil" pitchFamily="2" charset="0"/>
              </a:rPr>
              <a:t>Business model</a:t>
            </a:r>
            <a:endParaRPr lang="en-US" sz="6000" u="sng" dirty="0">
              <a:solidFill>
                <a:srgbClr val="FFFCF8"/>
              </a:solidFill>
              <a:latin typeface="Ombudsman Stencil" pitchFamily="2" charset="0"/>
            </a:endParaRPr>
          </a:p>
        </p:txBody>
      </p:sp>
      <p:sp>
        <p:nvSpPr>
          <p:cNvPr id="6" name="Rectangle 5">
            <a:extLst>
              <a:ext uri="{FF2B5EF4-FFF2-40B4-BE49-F238E27FC236}">
                <a16:creationId xmlns:a16="http://schemas.microsoft.com/office/drawing/2014/main" id="{FDD9748C-F87F-A140-BE13-983E3882E6E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CF8"/>
              </a:solidFill>
            </a:endParaRPr>
          </a:p>
        </p:txBody>
      </p:sp>
      <p:sp>
        <p:nvSpPr>
          <p:cNvPr id="9" name="Rectangle 8">
            <a:extLst>
              <a:ext uri="{FF2B5EF4-FFF2-40B4-BE49-F238E27FC236}">
                <a16:creationId xmlns:a16="http://schemas.microsoft.com/office/drawing/2014/main" id="{552049CD-F436-8E48-A464-F94D552EC4A8}"/>
              </a:ext>
            </a:extLst>
          </p:cNvPr>
          <p:cNvSpPr/>
          <p:nvPr/>
        </p:nvSpPr>
        <p:spPr>
          <a:xfrm>
            <a:off x="7908324" y="222420"/>
            <a:ext cx="406949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CF8"/>
              </a:solidFill>
            </a:endParaRPr>
          </a:p>
        </p:txBody>
      </p:sp>
      <p:pic>
        <p:nvPicPr>
          <p:cNvPr id="11" name="Picture 10">
            <a:extLst>
              <a:ext uri="{FF2B5EF4-FFF2-40B4-BE49-F238E27FC236}">
                <a16:creationId xmlns:a16="http://schemas.microsoft.com/office/drawing/2014/main" id="{5ACBDCA5-FDB5-3F43-8F4E-29FBF348020C}"/>
              </a:ext>
            </a:extLst>
          </p:cNvPr>
          <p:cNvPicPr>
            <a:picLocks noChangeAspect="1"/>
          </p:cNvPicPr>
          <p:nvPr/>
        </p:nvPicPr>
        <p:blipFill>
          <a:blip r:embed="rId2"/>
          <a:stretch>
            <a:fillRect/>
          </a:stretch>
        </p:blipFill>
        <p:spPr>
          <a:xfrm>
            <a:off x="2519837" y="831046"/>
            <a:ext cx="3082835" cy="776754"/>
          </a:xfrm>
          <a:prstGeom prst="rect">
            <a:avLst/>
          </a:prstGeom>
        </p:spPr>
      </p:pic>
      <p:sp>
        <p:nvSpPr>
          <p:cNvPr id="12" name="Left Brace 11">
            <a:extLst>
              <a:ext uri="{FF2B5EF4-FFF2-40B4-BE49-F238E27FC236}">
                <a16:creationId xmlns:a16="http://schemas.microsoft.com/office/drawing/2014/main" id="{A34FE429-0FD4-AB42-9063-FBB17B4A1915}"/>
              </a:ext>
            </a:extLst>
          </p:cNvPr>
          <p:cNvSpPr/>
          <p:nvPr/>
        </p:nvSpPr>
        <p:spPr>
          <a:xfrm rot="5400000">
            <a:off x="3819591" y="68776"/>
            <a:ext cx="483326" cy="3759720"/>
          </a:xfrm>
          <a:prstGeom prst="leftBrace">
            <a:avLst/>
          </a:prstGeom>
          <a:ln w="2857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441180C7-FC6E-CD45-A808-0EB14171DB67}"/>
              </a:ext>
            </a:extLst>
          </p:cNvPr>
          <p:cNvSpPr/>
          <p:nvPr/>
        </p:nvSpPr>
        <p:spPr>
          <a:xfrm>
            <a:off x="974712" y="2968218"/>
            <a:ext cx="2413364" cy="2934602"/>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marL="342900" indent="-342900">
              <a:buFont typeface="+mj-lt"/>
              <a:buAutoNum type="arabicPeriod"/>
            </a:pPr>
            <a:r>
              <a:rPr lang="en-US" sz="1600" dirty="0">
                <a:latin typeface="Montserrat ExtraLight" pitchFamily="2" charset="77"/>
              </a:rPr>
              <a:t>Streaming advertisements</a:t>
            </a:r>
          </a:p>
          <a:p>
            <a:pPr marL="342900" indent="-342900">
              <a:buAutoNum type="arabicPeriod"/>
            </a:pPr>
            <a:r>
              <a:rPr lang="en-US" sz="1600" dirty="0">
                <a:latin typeface="Montserrat ExtraLight" pitchFamily="2" charset="77"/>
              </a:rPr>
              <a:t>B2B educational subscriptions</a:t>
            </a:r>
          </a:p>
          <a:p>
            <a:pPr marL="342900" indent="-342900">
              <a:buAutoNum type="arabicPeriod"/>
            </a:pPr>
            <a:r>
              <a:rPr lang="en-US" sz="1600" dirty="0">
                <a:latin typeface="Montserrat ExtraLight" pitchFamily="2" charset="77"/>
              </a:rPr>
              <a:t>B2C subscriptions</a:t>
            </a:r>
          </a:p>
        </p:txBody>
      </p:sp>
      <p:sp>
        <p:nvSpPr>
          <p:cNvPr id="15" name="Rounded Rectangle 14">
            <a:extLst>
              <a:ext uri="{FF2B5EF4-FFF2-40B4-BE49-F238E27FC236}">
                <a16:creationId xmlns:a16="http://schemas.microsoft.com/office/drawing/2014/main" id="{EA52FA5F-24BE-024B-8113-DD18D2FB870D}"/>
              </a:ext>
            </a:extLst>
          </p:cNvPr>
          <p:cNvSpPr/>
          <p:nvPr/>
        </p:nvSpPr>
        <p:spPr>
          <a:xfrm>
            <a:off x="4734432" y="2968218"/>
            <a:ext cx="2413364" cy="2934602"/>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marL="342900" indent="-342900">
              <a:buFont typeface="+mj-lt"/>
              <a:buAutoNum type="arabicPeriod"/>
            </a:pPr>
            <a:r>
              <a:rPr lang="en-US" sz="1600" dirty="0">
                <a:latin typeface="Montserrat ExtraLight" pitchFamily="2" charset="77"/>
              </a:rPr>
              <a:t>Website &amp; app development</a:t>
            </a:r>
          </a:p>
          <a:p>
            <a:pPr marL="342900" indent="-342900">
              <a:buAutoNum type="arabicPeriod"/>
            </a:pPr>
            <a:r>
              <a:rPr lang="en-US" sz="1600" dirty="0">
                <a:latin typeface="Montserrat ExtraLight" pitchFamily="2" charset="77"/>
              </a:rPr>
              <a:t>Content acquisition</a:t>
            </a:r>
          </a:p>
          <a:p>
            <a:pPr marL="342900" indent="-342900">
              <a:buAutoNum type="arabicPeriod"/>
            </a:pPr>
            <a:r>
              <a:rPr lang="en-US" sz="1600" dirty="0">
                <a:latin typeface="Montserrat ExtraLight" pitchFamily="2" charset="77"/>
              </a:rPr>
              <a:t>Operating i.e. subtitling, others</a:t>
            </a:r>
          </a:p>
          <a:p>
            <a:pPr marL="342900" indent="-342900">
              <a:buAutoNum type="arabicPeriod"/>
            </a:pPr>
            <a:r>
              <a:rPr lang="en-US" sz="1600" dirty="0">
                <a:latin typeface="Montserrat ExtraLight" pitchFamily="2" charset="77"/>
              </a:rPr>
              <a:t>Marketing</a:t>
            </a:r>
          </a:p>
          <a:p>
            <a:pPr marL="342900" indent="-342900">
              <a:buAutoNum type="arabicPeriod"/>
            </a:pPr>
            <a:r>
              <a:rPr lang="en-US" sz="1600" dirty="0">
                <a:latin typeface="Montserrat ExtraLight" pitchFamily="2" charset="77"/>
              </a:rPr>
              <a:t>Administrative</a:t>
            </a:r>
          </a:p>
        </p:txBody>
      </p:sp>
      <p:sp>
        <p:nvSpPr>
          <p:cNvPr id="17" name="Content Placeholder 2">
            <a:extLst>
              <a:ext uri="{FF2B5EF4-FFF2-40B4-BE49-F238E27FC236}">
                <a16:creationId xmlns:a16="http://schemas.microsoft.com/office/drawing/2014/main" id="{FFBA991A-AAD8-9742-9746-CBA520A0696D}"/>
              </a:ext>
            </a:extLst>
          </p:cNvPr>
          <p:cNvSpPr>
            <a:spLocks noGrp="1"/>
          </p:cNvSpPr>
          <p:nvPr>
            <p:ph idx="1"/>
          </p:nvPr>
        </p:nvSpPr>
        <p:spPr>
          <a:xfrm>
            <a:off x="1493142" y="2315015"/>
            <a:ext cx="1376504" cy="483326"/>
          </a:xfrm>
          <a:ln>
            <a:noFill/>
          </a:ln>
        </p:spPr>
        <p:txBody>
          <a:bodyPr>
            <a:normAutofit/>
          </a:bodyPr>
          <a:lstStyle/>
          <a:p>
            <a:pPr marL="0" indent="0" algn="ctr">
              <a:lnSpc>
                <a:spcPct val="170000"/>
              </a:lnSpc>
              <a:buNone/>
            </a:pPr>
            <a:r>
              <a:rPr lang="en-US" sz="1600" b="1" dirty="0">
                <a:solidFill>
                  <a:srgbClr val="FFFCF8"/>
                </a:solidFill>
                <a:latin typeface="Montserrat ExtraLight" pitchFamily="2" charset="77"/>
              </a:rPr>
              <a:t>REVENUE</a:t>
            </a:r>
          </a:p>
        </p:txBody>
      </p:sp>
      <p:sp>
        <p:nvSpPr>
          <p:cNvPr id="18" name="Content Placeholder 2">
            <a:extLst>
              <a:ext uri="{FF2B5EF4-FFF2-40B4-BE49-F238E27FC236}">
                <a16:creationId xmlns:a16="http://schemas.microsoft.com/office/drawing/2014/main" id="{D78FFB72-13F8-914B-879E-9312E36E9D32}"/>
              </a:ext>
            </a:extLst>
          </p:cNvPr>
          <p:cNvSpPr txBox="1">
            <a:spLocks/>
          </p:cNvSpPr>
          <p:nvPr/>
        </p:nvSpPr>
        <p:spPr>
          <a:xfrm>
            <a:off x="5252862" y="2337595"/>
            <a:ext cx="1376504" cy="483326"/>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70000"/>
              </a:lnSpc>
              <a:buFont typeface="Arial" panose="020B0604020202020204" pitchFamily="34" charset="0"/>
              <a:buNone/>
            </a:pPr>
            <a:r>
              <a:rPr lang="en-US" sz="1600" b="1" dirty="0">
                <a:solidFill>
                  <a:srgbClr val="FFFCF8"/>
                </a:solidFill>
                <a:latin typeface="Montserrat ExtraLight" pitchFamily="2" charset="77"/>
              </a:rPr>
              <a:t>COST</a:t>
            </a:r>
          </a:p>
        </p:txBody>
      </p:sp>
    </p:spTree>
    <p:extLst>
      <p:ext uri="{BB962C8B-B14F-4D97-AF65-F5344CB8AC3E}">
        <p14:creationId xmlns:p14="http://schemas.microsoft.com/office/powerpoint/2010/main" val="1370282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D32434-72C2-B646-A849-AC1DCC1D47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u="sng" dirty="0">
                <a:solidFill>
                  <a:srgbClr val="FFFCF8"/>
                </a:solidFill>
                <a:latin typeface="Ombudsman Stencil" pitchFamily="2" charset="0"/>
              </a:rPr>
              <a:t>Business organization</a:t>
            </a:r>
          </a:p>
        </p:txBody>
      </p:sp>
      <p:sp>
        <p:nvSpPr>
          <p:cNvPr id="11" name="Content Placeholder 2">
            <a:extLst>
              <a:ext uri="{FF2B5EF4-FFF2-40B4-BE49-F238E27FC236}">
                <a16:creationId xmlns:a16="http://schemas.microsoft.com/office/drawing/2014/main" id="{237171D1-AF71-504E-8EC9-A5DFB600D0FE}"/>
              </a:ext>
            </a:extLst>
          </p:cNvPr>
          <p:cNvSpPr>
            <a:spLocks noGrp="1"/>
          </p:cNvSpPr>
          <p:nvPr>
            <p:ph idx="1"/>
          </p:nvPr>
        </p:nvSpPr>
        <p:spPr>
          <a:xfrm>
            <a:off x="3339747" y="2887216"/>
            <a:ext cx="2508123" cy="2887941"/>
          </a:xfrm>
        </p:spPr>
        <p:txBody>
          <a:bodyPr>
            <a:normAutofit/>
          </a:bodyPr>
          <a:lstStyle/>
          <a:p>
            <a:pPr marL="342900" indent="-342900">
              <a:lnSpc>
                <a:spcPct val="170000"/>
              </a:lnSpc>
              <a:buFont typeface="+mj-lt"/>
              <a:buAutoNum type="arabicPeriod"/>
            </a:pPr>
            <a:r>
              <a:rPr lang="en-US" sz="1400" dirty="0">
                <a:solidFill>
                  <a:srgbClr val="FFFCF8"/>
                </a:solidFill>
                <a:latin typeface="Montserrat ExtraLight" pitchFamily="2" charset="77"/>
              </a:rPr>
              <a:t>Build relationships with content partners in China</a:t>
            </a:r>
          </a:p>
          <a:p>
            <a:pPr marL="342900" indent="-342900">
              <a:lnSpc>
                <a:spcPct val="170000"/>
              </a:lnSpc>
              <a:buFont typeface="+mj-lt"/>
              <a:buAutoNum type="arabicPeriod"/>
            </a:pPr>
            <a:r>
              <a:rPr lang="en-US" sz="1400" dirty="0">
                <a:solidFill>
                  <a:srgbClr val="FFFCF8"/>
                </a:solidFill>
                <a:latin typeface="Montserrat ExtraLight" pitchFamily="2" charset="77"/>
              </a:rPr>
              <a:t>Determine most suitable content </a:t>
            </a:r>
          </a:p>
          <a:p>
            <a:pPr marL="342900" indent="-342900">
              <a:lnSpc>
                <a:spcPct val="170000"/>
              </a:lnSpc>
              <a:buFont typeface="+mj-lt"/>
              <a:buAutoNum type="arabicPeriod"/>
            </a:pPr>
            <a:r>
              <a:rPr lang="en-US" sz="1400" dirty="0">
                <a:solidFill>
                  <a:srgbClr val="FFFCF8"/>
                </a:solidFill>
                <a:latin typeface="Montserrat ExtraLight" pitchFamily="2" charset="77"/>
              </a:rPr>
              <a:t>Negotiate deals</a:t>
            </a:r>
          </a:p>
          <a:p>
            <a:pPr marL="0" indent="0">
              <a:lnSpc>
                <a:spcPct val="170000"/>
              </a:lnSpc>
              <a:buNone/>
            </a:pPr>
            <a:endParaRPr lang="en-US" sz="1400" dirty="0">
              <a:solidFill>
                <a:srgbClr val="FFFCF8"/>
              </a:solidFill>
              <a:latin typeface="Montserrat ExtraLight" pitchFamily="2" charset="77"/>
            </a:endParaRPr>
          </a:p>
        </p:txBody>
      </p:sp>
      <p:sp>
        <p:nvSpPr>
          <p:cNvPr id="9" name="Rounded Rectangle 8">
            <a:extLst>
              <a:ext uri="{FF2B5EF4-FFF2-40B4-BE49-F238E27FC236}">
                <a16:creationId xmlns:a16="http://schemas.microsoft.com/office/drawing/2014/main" id="{4BC82272-C824-B044-992B-DDBD7EEEE853}"/>
              </a:ext>
            </a:extLst>
          </p:cNvPr>
          <p:cNvSpPr/>
          <p:nvPr/>
        </p:nvSpPr>
        <p:spPr>
          <a:xfrm>
            <a:off x="3868284" y="1981956"/>
            <a:ext cx="1451051" cy="538788"/>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Acquisition</a:t>
            </a:r>
          </a:p>
        </p:txBody>
      </p:sp>
      <p:sp>
        <p:nvSpPr>
          <p:cNvPr id="10" name="Rounded Rectangle 9">
            <a:extLst>
              <a:ext uri="{FF2B5EF4-FFF2-40B4-BE49-F238E27FC236}">
                <a16:creationId xmlns:a16="http://schemas.microsoft.com/office/drawing/2014/main" id="{37DC10DF-28A4-0C41-9B1E-B883C7617FB8}"/>
              </a:ext>
            </a:extLst>
          </p:cNvPr>
          <p:cNvSpPr/>
          <p:nvPr/>
        </p:nvSpPr>
        <p:spPr>
          <a:xfrm>
            <a:off x="9044439" y="1952254"/>
            <a:ext cx="2084201" cy="568490"/>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Sales &amp; Marketing</a:t>
            </a:r>
          </a:p>
        </p:txBody>
      </p:sp>
      <p:sp>
        <p:nvSpPr>
          <p:cNvPr id="13" name="Rounded Rectangle 12">
            <a:extLst>
              <a:ext uri="{FF2B5EF4-FFF2-40B4-BE49-F238E27FC236}">
                <a16:creationId xmlns:a16="http://schemas.microsoft.com/office/drawing/2014/main" id="{7284A598-C4AC-8642-B791-DBC96876615F}"/>
              </a:ext>
            </a:extLst>
          </p:cNvPr>
          <p:cNvSpPr/>
          <p:nvPr/>
        </p:nvSpPr>
        <p:spPr>
          <a:xfrm>
            <a:off x="983601" y="1952254"/>
            <a:ext cx="1822407" cy="568490"/>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Business Development</a:t>
            </a:r>
          </a:p>
        </p:txBody>
      </p:sp>
      <p:sp>
        <p:nvSpPr>
          <p:cNvPr id="14" name="Rounded Rectangle 13">
            <a:extLst>
              <a:ext uri="{FF2B5EF4-FFF2-40B4-BE49-F238E27FC236}">
                <a16:creationId xmlns:a16="http://schemas.microsoft.com/office/drawing/2014/main" id="{A505D686-22E7-9F44-BC08-F520E112BE30}"/>
              </a:ext>
            </a:extLst>
          </p:cNvPr>
          <p:cNvSpPr/>
          <p:nvPr/>
        </p:nvSpPr>
        <p:spPr>
          <a:xfrm>
            <a:off x="6381611" y="1981956"/>
            <a:ext cx="1600552" cy="568490"/>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Tech Support</a:t>
            </a:r>
          </a:p>
        </p:txBody>
      </p:sp>
      <p:sp>
        <p:nvSpPr>
          <p:cNvPr id="17" name="Content Placeholder 2">
            <a:extLst>
              <a:ext uri="{FF2B5EF4-FFF2-40B4-BE49-F238E27FC236}">
                <a16:creationId xmlns:a16="http://schemas.microsoft.com/office/drawing/2014/main" id="{2C0F7CFA-E5E5-4C4C-9F77-42CF34E8A2D3}"/>
              </a:ext>
            </a:extLst>
          </p:cNvPr>
          <p:cNvSpPr txBox="1">
            <a:spLocks/>
          </p:cNvSpPr>
          <p:nvPr/>
        </p:nvSpPr>
        <p:spPr>
          <a:xfrm>
            <a:off x="640742" y="2887216"/>
            <a:ext cx="2508123" cy="2887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buFont typeface="+mj-lt"/>
              <a:buAutoNum type="arabicPeriod"/>
            </a:pPr>
            <a:r>
              <a:rPr lang="en-US" sz="1400" dirty="0">
                <a:solidFill>
                  <a:srgbClr val="FFFCF8"/>
                </a:solidFill>
                <a:latin typeface="Montserrat ExtraLight" pitchFamily="2" charset="77"/>
              </a:rPr>
              <a:t>Prepare business plan</a:t>
            </a:r>
          </a:p>
          <a:p>
            <a:pPr marL="342900" indent="-342900">
              <a:lnSpc>
                <a:spcPct val="170000"/>
              </a:lnSpc>
              <a:buFont typeface="+mj-lt"/>
              <a:buAutoNum type="arabicPeriod"/>
            </a:pPr>
            <a:r>
              <a:rPr lang="en-US" sz="1400" dirty="0">
                <a:solidFill>
                  <a:srgbClr val="FFFCF8"/>
                </a:solidFill>
                <a:latin typeface="Montserrat ExtraLight" pitchFamily="2" charset="77"/>
              </a:rPr>
              <a:t>Look for funding</a:t>
            </a:r>
          </a:p>
        </p:txBody>
      </p:sp>
      <p:sp>
        <p:nvSpPr>
          <p:cNvPr id="18" name="Content Placeholder 2">
            <a:extLst>
              <a:ext uri="{FF2B5EF4-FFF2-40B4-BE49-F238E27FC236}">
                <a16:creationId xmlns:a16="http://schemas.microsoft.com/office/drawing/2014/main" id="{D66A9F3B-D71E-DD41-BB14-934E0B40C7D0}"/>
              </a:ext>
            </a:extLst>
          </p:cNvPr>
          <p:cNvSpPr txBox="1">
            <a:spLocks/>
          </p:cNvSpPr>
          <p:nvPr/>
        </p:nvSpPr>
        <p:spPr>
          <a:xfrm>
            <a:off x="5927825" y="2887216"/>
            <a:ext cx="2508123" cy="2887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buFont typeface="+mj-lt"/>
              <a:buAutoNum type="arabicPeriod"/>
            </a:pPr>
            <a:r>
              <a:rPr lang="en-US" sz="1400" dirty="0">
                <a:solidFill>
                  <a:srgbClr val="FFFCF8"/>
                </a:solidFill>
                <a:latin typeface="Montserrat ExtraLight" pitchFamily="2" charset="77"/>
              </a:rPr>
              <a:t>Determine innovation feasibility</a:t>
            </a:r>
          </a:p>
          <a:p>
            <a:pPr marL="342900" indent="-342900">
              <a:lnSpc>
                <a:spcPct val="170000"/>
              </a:lnSpc>
              <a:buFont typeface="+mj-lt"/>
              <a:buAutoNum type="arabicPeriod"/>
            </a:pPr>
            <a:r>
              <a:rPr lang="en-US" sz="1400" dirty="0">
                <a:solidFill>
                  <a:srgbClr val="FFFCF8"/>
                </a:solidFill>
                <a:latin typeface="Montserrat ExtraLight" pitchFamily="2" charset="77"/>
              </a:rPr>
              <a:t>Website &amp; App development</a:t>
            </a:r>
          </a:p>
          <a:p>
            <a:pPr marL="342900" indent="-342900">
              <a:lnSpc>
                <a:spcPct val="170000"/>
              </a:lnSpc>
              <a:buFont typeface="+mj-lt"/>
              <a:buAutoNum type="arabicPeriod"/>
            </a:pPr>
            <a:r>
              <a:rPr lang="en-US" sz="1400" dirty="0">
                <a:solidFill>
                  <a:srgbClr val="FFFCF8"/>
                </a:solidFill>
                <a:latin typeface="Montserrat ExtraLight" pitchFamily="2" charset="77"/>
              </a:rPr>
              <a:t>Subtitling &amp; troubleshooting</a:t>
            </a:r>
          </a:p>
          <a:p>
            <a:pPr marL="0" indent="0">
              <a:lnSpc>
                <a:spcPct val="170000"/>
              </a:lnSpc>
              <a:buFont typeface="Arial" panose="020B0604020202020204" pitchFamily="34" charset="0"/>
              <a:buNone/>
            </a:pPr>
            <a:endParaRPr lang="en-US" sz="1400" dirty="0">
              <a:solidFill>
                <a:srgbClr val="FFFCF8"/>
              </a:solidFill>
              <a:latin typeface="Montserrat ExtraLight" pitchFamily="2" charset="77"/>
            </a:endParaRPr>
          </a:p>
        </p:txBody>
      </p:sp>
      <p:sp>
        <p:nvSpPr>
          <p:cNvPr id="19" name="Content Placeholder 2">
            <a:extLst>
              <a:ext uri="{FF2B5EF4-FFF2-40B4-BE49-F238E27FC236}">
                <a16:creationId xmlns:a16="http://schemas.microsoft.com/office/drawing/2014/main" id="{C207CC33-B098-C14A-A99F-E4137C6FAF9E}"/>
              </a:ext>
            </a:extLst>
          </p:cNvPr>
          <p:cNvSpPr txBox="1">
            <a:spLocks/>
          </p:cNvSpPr>
          <p:nvPr/>
        </p:nvSpPr>
        <p:spPr>
          <a:xfrm>
            <a:off x="8832477" y="2887216"/>
            <a:ext cx="2508123" cy="2887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buFont typeface="+mj-lt"/>
              <a:buAutoNum type="arabicPeriod"/>
            </a:pPr>
            <a:r>
              <a:rPr lang="en-US" sz="1400" dirty="0">
                <a:solidFill>
                  <a:srgbClr val="FFFCF8"/>
                </a:solidFill>
                <a:latin typeface="Montserrat ExtraLight" pitchFamily="2" charset="77"/>
              </a:rPr>
              <a:t>Find suitable collaboration partners</a:t>
            </a:r>
          </a:p>
          <a:p>
            <a:pPr marL="342900" indent="-342900">
              <a:lnSpc>
                <a:spcPct val="170000"/>
              </a:lnSpc>
              <a:buFont typeface="+mj-lt"/>
              <a:buAutoNum type="arabicPeriod"/>
            </a:pPr>
            <a:r>
              <a:rPr lang="en-US" sz="1400" dirty="0">
                <a:solidFill>
                  <a:srgbClr val="FFFCF8"/>
                </a:solidFill>
                <a:latin typeface="Montserrat ExtraLight" pitchFamily="2" charset="77"/>
              </a:rPr>
              <a:t>Negotiate marketing partnerships</a:t>
            </a:r>
          </a:p>
          <a:p>
            <a:pPr marL="342900" indent="-342900">
              <a:lnSpc>
                <a:spcPct val="170000"/>
              </a:lnSpc>
              <a:buFont typeface="+mj-lt"/>
              <a:buAutoNum type="arabicPeriod"/>
            </a:pPr>
            <a:r>
              <a:rPr lang="en-US" sz="1400" dirty="0">
                <a:solidFill>
                  <a:srgbClr val="FFFCF8"/>
                </a:solidFill>
                <a:latin typeface="Montserrat ExtraLight" pitchFamily="2" charset="77"/>
              </a:rPr>
              <a:t>Monitor and adjust strategies</a:t>
            </a:r>
          </a:p>
        </p:txBody>
      </p:sp>
      <p:cxnSp>
        <p:nvCxnSpPr>
          <p:cNvPr id="21" name="Straight Connector 20">
            <a:extLst>
              <a:ext uri="{FF2B5EF4-FFF2-40B4-BE49-F238E27FC236}">
                <a16:creationId xmlns:a16="http://schemas.microsoft.com/office/drawing/2014/main" id="{09CFAA6E-411E-E14D-8724-F6C2228455C6}"/>
              </a:ext>
            </a:extLst>
          </p:cNvPr>
          <p:cNvCxnSpPr>
            <a:stCxn id="13" idx="2"/>
            <a:endCxn id="17" idx="0"/>
          </p:cNvCxnSpPr>
          <p:nvPr/>
        </p:nvCxnSpPr>
        <p:spPr>
          <a:xfrm flipH="1">
            <a:off x="1894804" y="2520744"/>
            <a:ext cx="1" cy="3664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CC0A72-6DBB-9C45-9F15-307C38BF78F9}"/>
              </a:ext>
            </a:extLst>
          </p:cNvPr>
          <p:cNvCxnSpPr>
            <a:stCxn id="9" idx="2"/>
            <a:endCxn id="11" idx="0"/>
          </p:cNvCxnSpPr>
          <p:nvPr/>
        </p:nvCxnSpPr>
        <p:spPr>
          <a:xfrm flipH="1">
            <a:off x="4593809" y="2520744"/>
            <a:ext cx="1" cy="3664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BF7B18-35FF-5042-ABCF-FEFAA60D5654}"/>
              </a:ext>
            </a:extLst>
          </p:cNvPr>
          <p:cNvCxnSpPr>
            <a:stCxn id="14" idx="2"/>
            <a:endCxn id="18" idx="0"/>
          </p:cNvCxnSpPr>
          <p:nvPr/>
        </p:nvCxnSpPr>
        <p:spPr>
          <a:xfrm>
            <a:off x="7181887" y="2550446"/>
            <a:ext cx="0" cy="33677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D04DF3-6EAC-094D-8506-F7E2931359B3}"/>
              </a:ext>
            </a:extLst>
          </p:cNvPr>
          <p:cNvCxnSpPr>
            <a:stCxn id="10" idx="2"/>
            <a:endCxn id="19" idx="0"/>
          </p:cNvCxnSpPr>
          <p:nvPr/>
        </p:nvCxnSpPr>
        <p:spPr>
          <a:xfrm flipH="1">
            <a:off x="10086539" y="2520744"/>
            <a:ext cx="1" cy="3664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552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D32434-72C2-B646-A849-AC1DCC1D47BA}"/>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u="sng" dirty="0">
                <a:solidFill>
                  <a:srgbClr val="FFFCF8"/>
                </a:solidFill>
                <a:latin typeface="Ombudsman Stencil" pitchFamily="2" charset="0"/>
              </a:rPr>
              <a:t>Business organization</a:t>
            </a:r>
          </a:p>
        </p:txBody>
      </p:sp>
      <p:sp>
        <p:nvSpPr>
          <p:cNvPr id="11" name="Content Placeholder 2">
            <a:extLst>
              <a:ext uri="{FF2B5EF4-FFF2-40B4-BE49-F238E27FC236}">
                <a16:creationId xmlns:a16="http://schemas.microsoft.com/office/drawing/2014/main" id="{237171D1-AF71-504E-8EC9-A5DFB600D0FE}"/>
              </a:ext>
            </a:extLst>
          </p:cNvPr>
          <p:cNvSpPr>
            <a:spLocks noGrp="1"/>
          </p:cNvSpPr>
          <p:nvPr>
            <p:ph idx="1"/>
          </p:nvPr>
        </p:nvSpPr>
        <p:spPr>
          <a:xfrm>
            <a:off x="3339747" y="2887216"/>
            <a:ext cx="2508123" cy="2887941"/>
          </a:xfrm>
        </p:spPr>
        <p:txBody>
          <a:bodyPr>
            <a:normAutofit/>
          </a:bodyPr>
          <a:lstStyle/>
          <a:p>
            <a:pPr marL="342900" indent="-342900">
              <a:lnSpc>
                <a:spcPct val="170000"/>
              </a:lnSpc>
              <a:buFont typeface="+mj-lt"/>
              <a:buAutoNum type="arabicPeriod"/>
            </a:pPr>
            <a:r>
              <a:rPr lang="en-US" sz="1400" dirty="0">
                <a:solidFill>
                  <a:srgbClr val="FFFCF8"/>
                </a:solidFill>
                <a:latin typeface="Montserrat ExtraLight" pitchFamily="2" charset="77"/>
              </a:rPr>
              <a:t>Build relationships with content partners in China</a:t>
            </a:r>
          </a:p>
          <a:p>
            <a:pPr marL="342900" indent="-342900">
              <a:lnSpc>
                <a:spcPct val="170000"/>
              </a:lnSpc>
              <a:buFont typeface="+mj-lt"/>
              <a:buAutoNum type="arabicPeriod"/>
            </a:pPr>
            <a:r>
              <a:rPr lang="en-US" sz="1400" dirty="0">
                <a:solidFill>
                  <a:srgbClr val="FFFCF8"/>
                </a:solidFill>
                <a:latin typeface="Montserrat ExtraLight" pitchFamily="2" charset="77"/>
              </a:rPr>
              <a:t>Determine most suitable content </a:t>
            </a:r>
          </a:p>
          <a:p>
            <a:pPr marL="342900" indent="-342900">
              <a:lnSpc>
                <a:spcPct val="170000"/>
              </a:lnSpc>
              <a:buFont typeface="+mj-lt"/>
              <a:buAutoNum type="arabicPeriod"/>
            </a:pPr>
            <a:r>
              <a:rPr lang="en-US" sz="1400" dirty="0">
                <a:solidFill>
                  <a:srgbClr val="FFFCF8"/>
                </a:solidFill>
                <a:latin typeface="Montserrat ExtraLight" pitchFamily="2" charset="77"/>
              </a:rPr>
              <a:t>Negotiate deals</a:t>
            </a:r>
          </a:p>
          <a:p>
            <a:pPr marL="0" indent="0">
              <a:lnSpc>
                <a:spcPct val="170000"/>
              </a:lnSpc>
              <a:buNone/>
            </a:pPr>
            <a:endParaRPr lang="en-US" sz="1400" dirty="0">
              <a:solidFill>
                <a:srgbClr val="FFFCF8"/>
              </a:solidFill>
              <a:latin typeface="Montserrat ExtraLight" pitchFamily="2" charset="77"/>
            </a:endParaRPr>
          </a:p>
        </p:txBody>
      </p:sp>
      <p:sp>
        <p:nvSpPr>
          <p:cNvPr id="9" name="Rounded Rectangle 8">
            <a:extLst>
              <a:ext uri="{FF2B5EF4-FFF2-40B4-BE49-F238E27FC236}">
                <a16:creationId xmlns:a16="http://schemas.microsoft.com/office/drawing/2014/main" id="{4BC82272-C824-B044-992B-DDBD7EEEE853}"/>
              </a:ext>
            </a:extLst>
          </p:cNvPr>
          <p:cNvSpPr/>
          <p:nvPr/>
        </p:nvSpPr>
        <p:spPr>
          <a:xfrm>
            <a:off x="3868284" y="1981956"/>
            <a:ext cx="1451051" cy="538788"/>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Acquisition</a:t>
            </a:r>
          </a:p>
        </p:txBody>
      </p:sp>
      <p:sp>
        <p:nvSpPr>
          <p:cNvPr id="10" name="Rounded Rectangle 9">
            <a:extLst>
              <a:ext uri="{FF2B5EF4-FFF2-40B4-BE49-F238E27FC236}">
                <a16:creationId xmlns:a16="http://schemas.microsoft.com/office/drawing/2014/main" id="{37DC10DF-28A4-0C41-9B1E-B883C7617FB8}"/>
              </a:ext>
            </a:extLst>
          </p:cNvPr>
          <p:cNvSpPr/>
          <p:nvPr/>
        </p:nvSpPr>
        <p:spPr>
          <a:xfrm>
            <a:off x="9044439" y="1952254"/>
            <a:ext cx="2084201" cy="568490"/>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Sales &amp; Marketing</a:t>
            </a:r>
          </a:p>
        </p:txBody>
      </p:sp>
      <p:sp>
        <p:nvSpPr>
          <p:cNvPr id="13" name="Rounded Rectangle 12">
            <a:extLst>
              <a:ext uri="{FF2B5EF4-FFF2-40B4-BE49-F238E27FC236}">
                <a16:creationId xmlns:a16="http://schemas.microsoft.com/office/drawing/2014/main" id="{7284A598-C4AC-8642-B791-DBC96876615F}"/>
              </a:ext>
            </a:extLst>
          </p:cNvPr>
          <p:cNvSpPr/>
          <p:nvPr/>
        </p:nvSpPr>
        <p:spPr>
          <a:xfrm>
            <a:off x="983601" y="1952254"/>
            <a:ext cx="1822407" cy="568490"/>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Business Development</a:t>
            </a:r>
          </a:p>
        </p:txBody>
      </p:sp>
      <p:sp>
        <p:nvSpPr>
          <p:cNvPr id="14" name="Rounded Rectangle 13">
            <a:extLst>
              <a:ext uri="{FF2B5EF4-FFF2-40B4-BE49-F238E27FC236}">
                <a16:creationId xmlns:a16="http://schemas.microsoft.com/office/drawing/2014/main" id="{A505D686-22E7-9F44-BC08-F520E112BE30}"/>
              </a:ext>
            </a:extLst>
          </p:cNvPr>
          <p:cNvSpPr/>
          <p:nvPr/>
        </p:nvSpPr>
        <p:spPr>
          <a:xfrm>
            <a:off x="6381611" y="1981956"/>
            <a:ext cx="1600552" cy="568490"/>
          </a:xfrm>
          <a:prstGeom prst="roundRect">
            <a:avLst/>
          </a:prstGeom>
          <a:ln/>
        </p:spPr>
        <p:style>
          <a:lnRef idx="3">
            <a:schemeClr val="lt1"/>
          </a:lnRef>
          <a:fillRef idx="1">
            <a:schemeClr val="dk1"/>
          </a:fillRef>
          <a:effectRef idx="1">
            <a:schemeClr val="dk1"/>
          </a:effectRef>
          <a:fontRef idx="minor">
            <a:schemeClr val="lt1"/>
          </a:fontRef>
        </p:style>
        <p:txBody>
          <a:bodyPr rtlCol="0" anchor="ctr"/>
          <a:lstStyle/>
          <a:p>
            <a:pPr algn="ctr"/>
            <a:r>
              <a:rPr lang="en-US" sz="1600" dirty="0">
                <a:latin typeface="Montserrat ExtraLight" pitchFamily="2" charset="77"/>
              </a:rPr>
              <a:t>Tech Support</a:t>
            </a:r>
          </a:p>
        </p:txBody>
      </p:sp>
      <p:sp>
        <p:nvSpPr>
          <p:cNvPr id="17" name="Content Placeholder 2">
            <a:extLst>
              <a:ext uri="{FF2B5EF4-FFF2-40B4-BE49-F238E27FC236}">
                <a16:creationId xmlns:a16="http://schemas.microsoft.com/office/drawing/2014/main" id="{2C0F7CFA-E5E5-4C4C-9F77-42CF34E8A2D3}"/>
              </a:ext>
            </a:extLst>
          </p:cNvPr>
          <p:cNvSpPr txBox="1">
            <a:spLocks/>
          </p:cNvSpPr>
          <p:nvPr/>
        </p:nvSpPr>
        <p:spPr>
          <a:xfrm>
            <a:off x="640742" y="2887216"/>
            <a:ext cx="2508123" cy="2887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buFont typeface="+mj-lt"/>
              <a:buAutoNum type="arabicPeriod"/>
            </a:pPr>
            <a:r>
              <a:rPr lang="en-US" sz="1400" dirty="0">
                <a:solidFill>
                  <a:srgbClr val="FFFCF8"/>
                </a:solidFill>
                <a:latin typeface="Montserrat ExtraLight" pitchFamily="2" charset="77"/>
              </a:rPr>
              <a:t>Prepare business plan</a:t>
            </a:r>
          </a:p>
          <a:p>
            <a:pPr marL="342900" indent="-342900">
              <a:lnSpc>
                <a:spcPct val="170000"/>
              </a:lnSpc>
              <a:buFont typeface="+mj-lt"/>
              <a:buAutoNum type="arabicPeriod"/>
            </a:pPr>
            <a:r>
              <a:rPr lang="en-US" sz="1400" dirty="0">
                <a:solidFill>
                  <a:srgbClr val="FFFCF8"/>
                </a:solidFill>
                <a:latin typeface="Montserrat ExtraLight" pitchFamily="2" charset="77"/>
              </a:rPr>
              <a:t>Look for funding</a:t>
            </a:r>
          </a:p>
        </p:txBody>
      </p:sp>
      <p:sp>
        <p:nvSpPr>
          <p:cNvPr id="18" name="Content Placeholder 2">
            <a:extLst>
              <a:ext uri="{FF2B5EF4-FFF2-40B4-BE49-F238E27FC236}">
                <a16:creationId xmlns:a16="http://schemas.microsoft.com/office/drawing/2014/main" id="{D66A9F3B-D71E-DD41-BB14-934E0B40C7D0}"/>
              </a:ext>
            </a:extLst>
          </p:cNvPr>
          <p:cNvSpPr txBox="1">
            <a:spLocks/>
          </p:cNvSpPr>
          <p:nvPr/>
        </p:nvSpPr>
        <p:spPr>
          <a:xfrm>
            <a:off x="5927825" y="2887216"/>
            <a:ext cx="2508123" cy="2887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buFont typeface="+mj-lt"/>
              <a:buAutoNum type="arabicPeriod"/>
            </a:pPr>
            <a:r>
              <a:rPr lang="en-US" sz="1400" dirty="0">
                <a:solidFill>
                  <a:srgbClr val="FFFCF8"/>
                </a:solidFill>
                <a:latin typeface="Montserrat ExtraLight" pitchFamily="2" charset="77"/>
              </a:rPr>
              <a:t>Determine innovation feasibility</a:t>
            </a:r>
          </a:p>
          <a:p>
            <a:pPr marL="342900" indent="-342900">
              <a:lnSpc>
                <a:spcPct val="170000"/>
              </a:lnSpc>
              <a:buFont typeface="+mj-lt"/>
              <a:buAutoNum type="arabicPeriod"/>
            </a:pPr>
            <a:r>
              <a:rPr lang="en-US" sz="1400" dirty="0">
                <a:solidFill>
                  <a:srgbClr val="FFFCF8"/>
                </a:solidFill>
                <a:latin typeface="Montserrat ExtraLight" pitchFamily="2" charset="77"/>
              </a:rPr>
              <a:t>Website &amp; App development</a:t>
            </a:r>
          </a:p>
          <a:p>
            <a:pPr marL="342900" indent="-342900">
              <a:lnSpc>
                <a:spcPct val="170000"/>
              </a:lnSpc>
              <a:buFont typeface="+mj-lt"/>
              <a:buAutoNum type="arabicPeriod"/>
            </a:pPr>
            <a:r>
              <a:rPr lang="en-US" sz="1400" dirty="0">
                <a:solidFill>
                  <a:srgbClr val="FFFCF8"/>
                </a:solidFill>
                <a:latin typeface="Montserrat ExtraLight" pitchFamily="2" charset="77"/>
              </a:rPr>
              <a:t>Subtitling &amp; troubleshooting</a:t>
            </a:r>
          </a:p>
          <a:p>
            <a:pPr marL="0" indent="0">
              <a:lnSpc>
                <a:spcPct val="170000"/>
              </a:lnSpc>
              <a:buFont typeface="Arial" panose="020B0604020202020204" pitchFamily="34" charset="0"/>
              <a:buNone/>
            </a:pPr>
            <a:endParaRPr lang="en-US" sz="1400" dirty="0">
              <a:solidFill>
                <a:srgbClr val="FFFCF8"/>
              </a:solidFill>
              <a:latin typeface="Montserrat ExtraLight" pitchFamily="2" charset="77"/>
            </a:endParaRPr>
          </a:p>
        </p:txBody>
      </p:sp>
      <p:sp>
        <p:nvSpPr>
          <p:cNvPr id="19" name="Content Placeholder 2">
            <a:extLst>
              <a:ext uri="{FF2B5EF4-FFF2-40B4-BE49-F238E27FC236}">
                <a16:creationId xmlns:a16="http://schemas.microsoft.com/office/drawing/2014/main" id="{C207CC33-B098-C14A-A99F-E4137C6FAF9E}"/>
              </a:ext>
            </a:extLst>
          </p:cNvPr>
          <p:cNvSpPr txBox="1">
            <a:spLocks/>
          </p:cNvSpPr>
          <p:nvPr/>
        </p:nvSpPr>
        <p:spPr>
          <a:xfrm>
            <a:off x="8832477" y="2887216"/>
            <a:ext cx="2508123" cy="28879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70000"/>
              </a:lnSpc>
              <a:buFont typeface="+mj-lt"/>
              <a:buAutoNum type="arabicPeriod"/>
            </a:pPr>
            <a:r>
              <a:rPr lang="en-US" sz="1400" dirty="0">
                <a:solidFill>
                  <a:srgbClr val="FFFCF8"/>
                </a:solidFill>
                <a:latin typeface="Montserrat ExtraLight" pitchFamily="2" charset="77"/>
              </a:rPr>
              <a:t>Find suitable collaboration partners</a:t>
            </a:r>
          </a:p>
          <a:p>
            <a:pPr marL="342900" indent="-342900">
              <a:lnSpc>
                <a:spcPct val="170000"/>
              </a:lnSpc>
              <a:buFont typeface="+mj-lt"/>
              <a:buAutoNum type="arabicPeriod"/>
            </a:pPr>
            <a:r>
              <a:rPr lang="en-US" sz="1400" dirty="0">
                <a:solidFill>
                  <a:srgbClr val="FFFCF8"/>
                </a:solidFill>
                <a:latin typeface="Montserrat ExtraLight" pitchFamily="2" charset="77"/>
              </a:rPr>
              <a:t>Negotiate marketing partnerships</a:t>
            </a:r>
          </a:p>
          <a:p>
            <a:pPr marL="342900" indent="-342900">
              <a:lnSpc>
                <a:spcPct val="170000"/>
              </a:lnSpc>
              <a:buFont typeface="+mj-lt"/>
              <a:buAutoNum type="arabicPeriod"/>
            </a:pPr>
            <a:r>
              <a:rPr lang="en-US" sz="1400" dirty="0">
                <a:solidFill>
                  <a:srgbClr val="FFFCF8"/>
                </a:solidFill>
                <a:latin typeface="Montserrat ExtraLight" pitchFamily="2" charset="77"/>
              </a:rPr>
              <a:t>Monitor and adjust strategies</a:t>
            </a:r>
          </a:p>
        </p:txBody>
      </p:sp>
      <p:cxnSp>
        <p:nvCxnSpPr>
          <p:cNvPr id="21" name="Straight Connector 20">
            <a:extLst>
              <a:ext uri="{FF2B5EF4-FFF2-40B4-BE49-F238E27FC236}">
                <a16:creationId xmlns:a16="http://schemas.microsoft.com/office/drawing/2014/main" id="{09CFAA6E-411E-E14D-8724-F6C2228455C6}"/>
              </a:ext>
            </a:extLst>
          </p:cNvPr>
          <p:cNvCxnSpPr>
            <a:stCxn id="13" idx="2"/>
            <a:endCxn id="17" idx="0"/>
          </p:cNvCxnSpPr>
          <p:nvPr/>
        </p:nvCxnSpPr>
        <p:spPr>
          <a:xfrm flipH="1">
            <a:off x="1894804" y="2520744"/>
            <a:ext cx="1" cy="3664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6CC0A72-6DBB-9C45-9F15-307C38BF78F9}"/>
              </a:ext>
            </a:extLst>
          </p:cNvPr>
          <p:cNvCxnSpPr>
            <a:stCxn id="9" idx="2"/>
            <a:endCxn id="11" idx="0"/>
          </p:cNvCxnSpPr>
          <p:nvPr/>
        </p:nvCxnSpPr>
        <p:spPr>
          <a:xfrm flipH="1">
            <a:off x="4593809" y="2520744"/>
            <a:ext cx="1" cy="3664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8BF7B18-35FF-5042-ABCF-FEFAA60D5654}"/>
              </a:ext>
            </a:extLst>
          </p:cNvPr>
          <p:cNvCxnSpPr>
            <a:stCxn id="14" idx="2"/>
            <a:endCxn id="18" idx="0"/>
          </p:cNvCxnSpPr>
          <p:nvPr/>
        </p:nvCxnSpPr>
        <p:spPr>
          <a:xfrm>
            <a:off x="7181887" y="2550446"/>
            <a:ext cx="0" cy="33677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2D04DF3-6EAC-094D-8506-F7E2931359B3}"/>
              </a:ext>
            </a:extLst>
          </p:cNvPr>
          <p:cNvCxnSpPr>
            <a:stCxn id="10" idx="2"/>
            <a:endCxn id="19" idx="0"/>
          </p:cNvCxnSpPr>
          <p:nvPr/>
        </p:nvCxnSpPr>
        <p:spPr>
          <a:xfrm flipH="1">
            <a:off x="10086539" y="2520744"/>
            <a:ext cx="1" cy="36647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59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8DD618-D1C7-804D-AB0C-91E8C40CA870}"/>
              </a:ext>
            </a:extLst>
          </p:cNvPr>
          <p:cNvSpPr>
            <a:spLocks noGrp="1"/>
          </p:cNvSpPr>
          <p:nvPr>
            <p:ph idx="1"/>
          </p:nvPr>
        </p:nvSpPr>
        <p:spPr>
          <a:xfrm>
            <a:off x="1009547" y="724039"/>
            <a:ext cx="2373733" cy="5409917"/>
          </a:xfrm>
          <a:ln>
            <a:noFill/>
          </a:ln>
        </p:spPr>
        <p:txBody>
          <a:bodyPr>
            <a:normAutofit/>
          </a:bodyPr>
          <a:lstStyle/>
          <a:p>
            <a:pPr marL="0" indent="0">
              <a:lnSpc>
                <a:spcPct val="170000"/>
              </a:lnSpc>
              <a:buNone/>
            </a:pPr>
            <a:r>
              <a:rPr lang="en-US" sz="1600" dirty="0">
                <a:solidFill>
                  <a:srgbClr val="FFFCF8"/>
                </a:solidFill>
                <a:latin typeface="Montserrat ExtraLight" pitchFamily="2" charset="77"/>
              </a:rPr>
              <a:t>SHAY HU</a:t>
            </a:r>
          </a:p>
          <a:p>
            <a:pPr marL="0" indent="0">
              <a:lnSpc>
                <a:spcPct val="170000"/>
              </a:lnSpc>
              <a:buNone/>
            </a:pPr>
            <a:r>
              <a:rPr lang="en-US" sz="1200" dirty="0">
                <a:solidFill>
                  <a:srgbClr val="FFFCF8"/>
                </a:solidFill>
                <a:latin typeface="Montserrat ExtraLight" pitchFamily="2" charset="77"/>
              </a:rPr>
              <a:t>CHIEF EXECUTIVE OFFICER</a:t>
            </a:r>
          </a:p>
          <a:p>
            <a:pPr marL="0" indent="0">
              <a:lnSpc>
                <a:spcPct val="170000"/>
              </a:lnSpc>
              <a:buNone/>
            </a:pPr>
            <a:endParaRPr lang="en-US" sz="1200" dirty="0">
              <a:solidFill>
                <a:srgbClr val="FFFCF8"/>
              </a:solidFill>
              <a:latin typeface="Montserrat ExtraLight" pitchFamily="2" charset="77"/>
            </a:endParaRPr>
          </a:p>
          <a:p>
            <a:pPr marL="0" indent="0">
              <a:lnSpc>
                <a:spcPct val="170000"/>
              </a:lnSpc>
              <a:buNone/>
            </a:pPr>
            <a:r>
              <a:rPr lang="en-US" sz="1600" dirty="0">
                <a:solidFill>
                  <a:srgbClr val="FFFCF8"/>
                </a:solidFill>
                <a:latin typeface="Montserrat ExtraLight" pitchFamily="2" charset="77"/>
              </a:rPr>
              <a:t>ECHO ZHAO</a:t>
            </a:r>
          </a:p>
          <a:p>
            <a:pPr marL="0" indent="0">
              <a:lnSpc>
                <a:spcPct val="170000"/>
              </a:lnSpc>
              <a:buNone/>
            </a:pPr>
            <a:r>
              <a:rPr lang="en-US" sz="1200" dirty="0">
                <a:solidFill>
                  <a:srgbClr val="FFFCF8"/>
                </a:solidFill>
                <a:latin typeface="Montserrat ExtraLight" pitchFamily="2" charset="77"/>
              </a:rPr>
              <a:t>CHIEF MARKETING OFFICER</a:t>
            </a:r>
          </a:p>
          <a:p>
            <a:pPr marL="0" indent="0">
              <a:lnSpc>
                <a:spcPct val="170000"/>
              </a:lnSpc>
              <a:buNone/>
            </a:pPr>
            <a:endParaRPr lang="en-US" sz="1600" dirty="0">
              <a:solidFill>
                <a:srgbClr val="FFFCF8"/>
              </a:solidFill>
              <a:latin typeface="Montserrat ExtraLight" pitchFamily="2" charset="77"/>
            </a:endParaRPr>
          </a:p>
          <a:p>
            <a:pPr marL="0" indent="0">
              <a:lnSpc>
                <a:spcPct val="170000"/>
              </a:lnSpc>
              <a:buNone/>
            </a:pPr>
            <a:r>
              <a:rPr lang="en-US" sz="1600" dirty="0">
                <a:solidFill>
                  <a:srgbClr val="FFFCF8"/>
                </a:solidFill>
                <a:latin typeface="Montserrat ExtraLight" pitchFamily="2" charset="77"/>
              </a:rPr>
              <a:t>SHUANG LIANG</a:t>
            </a:r>
          </a:p>
          <a:p>
            <a:pPr marL="0" indent="0">
              <a:lnSpc>
                <a:spcPct val="170000"/>
              </a:lnSpc>
              <a:buNone/>
            </a:pPr>
            <a:r>
              <a:rPr lang="en-US" sz="1200" dirty="0">
                <a:solidFill>
                  <a:srgbClr val="FFFCF8"/>
                </a:solidFill>
                <a:latin typeface="Montserrat ExtraLight" pitchFamily="2" charset="77"/>
              </a:rPr>
              <a:t>CHIEF OPERATING OFFICER</a:t>
            </a:r>
          </a:p>
          <a:p>
            <a:pPr marL="0" indent="0">
              <a:lnSpc>
                <a:spcPct val="170000"/>
              </a:lnSpc>
              <a:buNone/>
            </a:pPr>
            <a:endParaRPr lang="en-US" sz="1200" dirty="0">
              <a:solidFill>
                <a:srgbClr val="FFFCF8"/>
              </a:solidFill>
              <a:latin typeface="Montserrat ExtraLight" pitchFamily="2" charset="77"/>
            </a:endParaRPr>
          </a:p>
          <a:p>
            <a:pPr marL="0" indent="0">
              <a:lnSpc>
                <a:spcPct val="170000"/>
              </a:lnSpc>
              <a:buNone/>
            </a:pPr>
            <a:r>
              <a:rPr lang="en-US" sz="1600" dirty="0">
                <a:solidFill>
                  <a:srgbClr val="FFFCF8"/>
                </a:solidFill>
                <a:latin typeface="Montserrat ExtraLight" pitchFamily="2" charset="77"/>
              </a:rPr>
              <a:t>RAVEN ZHANG</a:t>
            </a:r>
          </a:p>
          <a:p>
            <a:pPr marL="0" indent="0">
              <a:lnSpc>
                <a:spcPct val="170000"/>
              </a:lnSpc>
              <a:buNone/>
            </a:pPr>
            <a:r>
              <a:rPr lang="en-US" sz="1200" dirty="0">
                <a:solidFill>
                  <a:srgbClr val="FFFCF8"/>
                </a:solidFill>
                <a:latin typeface="Montserrat ExtraLight" pitchFamily="2" charset="77"/>
              </a:rPr>
              <a:t>CONSULTANT</a:t>
            </a:r>
          </a:p>
        </p:txBody>
      </p:sp>
      <p:sp>
        <p:nvSpPr>
          <p:cNvPr id="5" name="Title 1">
            <a:extLst>
              <a:ext uri="{FF2B5EF4-FFF2-40B4-BE49-F238E27FC236}">
                <a16:creationId xmlns:a16="http://schemas.microsoft.com/office/drawing/2014/main" id="{C2B3F5BE-F625-744F-A1F7-9A9630DDE83C}"/>
              </a:ext>
            </a:extLst>
          </p:cNvPr>
          <p:cNvSpPr>
            <a:spLocks noGrp="1"/>
          </p:cNvSpPr>
          <p:nvPr>
            <p:ph type="title"/>
          </p:nvPr>
        </p:nvSpPr>
        <p:spPr>
          <a:xfrm>
            <a:off x="9263448" y="1963137"/>
            <a:ext cx="2235997" cy="4392226"/>
          </a:xfrm>
          <a:ln>
            <a:noFill/>
          </a:ln>
        </p:spPr>
        <p:txBody>
          <a:bodyPr>
            <a:normAutofit/>
          </a:bodyPr>
          <a:lstStyle/>
          <a:p>
            <a:pPr algn="r"/>
            <a:r>
              <a:rPr lang="en-US" altLang="zh-CN" sz="6000" dirty="0">
                <a:solidFill>
                  <a:srgbClr val="FFFCF8"/>
                </a:solidFill>
                <a:latin typeface="Ombudsman Stencil" pitchFamily="2" charset="0"/>
              </a:rPr>
              <a:t>Meet</a:t>
            </a:r>
            <a:br>
              <a:rPr lang="en-US" altLang="zh-CN" sz="6000" dirty="0">
                <a:solidFill>
                  <a:srgbClr val="FFFCF8"/>
                </a:solidFill>
                <a:latin typeface="Ombudsman Stencil" pitchFamily="2" charset="0"/>
              </a:rPr>
            </a:br>
            <a:r>
              <a:rPr lang="en-US" altLang="zh-CN" sz="6000" dirty="0">
                <a:solidFill>
                  <a:srgbClr val="FFFCF8"/>
                </a:solidFill>
                <a:latin typeface="Ombudsman Stencil" pitchFamily="2" charset="0"/>
              </a:rPr>
              <a:t>the</a:t>
            </a:r>
            <a:br>
              <a:rPr lang="en-US" altLang="zh-CN" sz="6000" u="sng" dirty="0">
                <a:solidFill>
                  <a:srgbClr val="FFFCF8"/>
                </a:solidFill>
                <a:latin typeface="Ombudsman Stencil" pitchFamily="2" charset="0"/>
              </a:rPr>
            </a:br>
            <a:r>
              <a:rPr lang="en-US" altLang="zh-CN" sz="6000" u="sng" dirty="0">
                <a:solidFill>
                  <a:srgbClr val="FFFCF8"/>
                </a:solidFill>
                <a:latin typeface="Ombudsman Stencil" pitchFamily="2" charset="0"/>
              </a:rPr>
              <a:t>team</a:t>
            </a:r>
            <a:endParaRPr lang="en-US" sz="6000" u="sng" dirty="0">
              <a:solidFill>
                <a:srgbClr val="FFFCF8"/>
              </a:solidFill>
              <a:latin typeface="Ombudsman Stencil" pitchFamily="2" charset="0"/>
            </a:endParaRPr>
          </a:p>
        </p:txBody>
      </p:sp>
      <p:sp>
        <p:nvSpPr>
          <p:cNvPr id="6" name="Rectangle 5">
            <a:extLst>
              <a:ext uri="{FF2B5EF4-FFF2-40B4-BE49-F238E27FC236}">
                <a16:creationId xmlns:a16="http://schemas.microsoft.com/office/drawing/2014/main" id="{FDD9748C-F87F-A140-BE13-983E3882E6E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CF8"/>
              </a:solidFill>
            </a:endParaRPr>
          </a:p>
        </p:txBody>
      </p:sp>
      <p:sp>
        <p:nvSpPr>
          <p:cNvPr id="7" name="Rectangle 6">
            <a:extLst>
              <a:ext uri="{FF2B5EF4-FFF2-40B4-BE49-F238E27FC236}">
                <a16:creationId xmlns:a16="http://schemas.microsoft.com/office/drawing/2014/main" id="{84207A84-0153-4045-AC2B-5B11C08054D0}"/>
              </a:ext>
            </a:extLst>
          </p:cNvPr>
          <p:cNvSpPr/>
          <p:nvPr/>
        </p:nvSpPr>
        <p:spPr>
          <a:xfrm>
            <a:off x="7908324" y="222420"/>
            <a:ext cx="406949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CF8"/>
              </a:solidFill>
            </a:endParaRPr>
          </a:p>
        </p:txBody>
      </p:sp>
      <p:sp>
        <p:nvSpPr>
          <p:cNvPr id="8" name="Content Placeholder 2">
            <a:extLst>
              <a:ext uri="{FF2B5EF4-FFF2-40B4-BE49-F238E27FC236}">
                <a16:creationId xmlns:a16="http://schemas.microsoft.com/office/drawing/2014/main" id="{0EFE9607-FB57-844A-9E51-8F04DD5ACD1F}"/>
              </a:ext>
            </a:extLst>
          </p:cNvPr>
          <p:cNvSpPr txBox="1">
            <a:spLocks/>
          </p:cNvSpPr>
          <p:nvPr/>
        </p:nvSpPr>
        <p:spPr>
          <a:xfrm>
            <a:off x="4380635" y="724039"/>
            <a:ext cx="2373733" cy="5409917"/>
          </a:xfrm>
          <a:prstGeom prst="rect">
            <a:avLst/>
          </a:prstGeom>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buFont typeface="Arial" panose="020B0604020202020204" pitchFamily="34" charset="0"/>
              <a:buNone/>
            </a:pPr>
            <a:r>
              <a:rPr lang="en-US" sz="1600" dirty="0">
                <a:solidFill>
                  <a:srgbClr val="FFFCF8"/>
                </a:solidFill>
                <a:latin typeface="Montserrat ExtraLight" pitchFamily="2" charset="77"/>
              </a:rPr>
              <a:t>HANZHI LV</a:t>
            </a:r>
          </a:p>
          <a:p>
            <a:pPr marL="0" indent="0">
              <a:lnSpc>
                <a:spcPct val="170000"/>
              </a:lnSpc>
              <a:buFont typeface="Arial" panose="020B0604020202020204" pitchFamily="34" charset="0"/>
              <a:buNone/>
            </a:pPr>
            <a:r>
              <a:rPr lang="en-US" sz="1200" dirty="0">
                <a:solidFill>
                  <a:srgbClr val="FFFCF8"/>
                </a:solidFill>
                <a:latin typeface="Montserrat ExtraLight" pitchFamily="2" charset="77"/>
              </a:rPr>
              <a:t>CONSULTANT</a:t>
            </a:r>
          </a:p>
          <a:p>
            <a:pPr marL="0" indent="0">
              <a:lnSpc>
                <a:spcPct val="170000"/>
              </a:lnSpc>
              <a:buFont typeface="Arial" panose="020B0604020202020204" pitchFamily="34" charset="0"/>
              <a:buNone/>
            </a:pPr>
            <a:endParaRPr lang="en-US" sz="1200" dirty="0">
              <a:solidFill>
                <a:srgbClr val="FFFCF8"/>
              </a:solidFill>
              <a:latin typeface="Montserrat ExtraLight" pitchFamily="2" charset="77"/>
            </a:endParaRPr>
          </a:p>
          <a:p>
            <a:pPr marL="0" indent="0">
              <a:lnSpc>
                <a:spcPct val="170000"/>
              </a:lnSpc>
              <a:buFont typeface="Arial" panose="020B0604020202020204" pitchFamily="34" charset="0"/>
              <a:buNone/>
            </a:pPr>
            <a:r>
              <a:rPr lang="en-US" sz="1600" dirty="0">
                <a:solidFill>
                  <a:srgbClr val="FFFCF8"/>
                </a:solidFill>
                <a:latin typeface="Montserrat ExtraLight" pitchFamily="2" charset="77"/>
              </a:rPr>
              <a:t>CALVIN CHEN</a:t>
            </a:r>
          </a:p>
          <a:p>
            <a:pPr marL="0" indent="0">
              <a:lnSpc>
                <a:spcPct val="170000"/>
              </a:lnSpc>
              <a:buFont typeface="Arial" panose="020B0604020202020204" pitchFamily="34" charset="0"/>
              <a:buNone/>
            </a:pPr>
            <a:r>
              <a:rPr lang="en-US" sz="1200" dirty="0">
                <a:solidFill>
                  <a:srgbClr val="FFFCF8"/>
                </a:solidFill>
                <a:latin typeface="Montserrat ExtraLight" pitchFamily="2" charset="77"/>
              </a:rPr>
              <a:t>CONSULTANT</a:t>
            </a:r>
          </a:p>
          <a:p>
            <a:pPr marL="0" indent="0">
              <a:lnSpc>
                <a:spcPct val="170000"/>
              </a:lnSpc>
              <a:buFont typeface="Arial" panose="020B0604020202020204" pitchFamily="34" charset="0"/>
              <a:buNone/>
            </a:pPr>
            <a:endParaRPr lang="en-US" sz="1600" dirty="0">
              <a:solidFill>
                <a:srgbClr val="FFFCF8"/>
              </a:solidFill>
              <a:latin typeface="Montserrat ExtraLight" pitchFamily="2" charset="77"/>
            </a:endParaRPr>
          </a:p>
          <a:p>
            <a:pPr marL="0" indent="0">
              <a:lnSpc>
                <a:spcPct val="170000"/>
              </a:lnSpc>
              <a:buFont typeface="Arial" panose="020B0604020202020204" pitchFamily="34" charset="0"/>
              <a:buNone/>
            </a:pPr>
            <a:r>
              <a:rPr lang="en-US" sz="1600" dirty="0">
                <a:solidFill>
                  <a:srgbClr val="FFFCF8"/>
                </a:solidFill>
                <a:latin typeface="Montserrat ExtraLight" pitchFamily="2" charset="77"/>
              </a:rPr>
              <a:t>RACHAEL HUANG</a:t>
            </a:r>
          </a:p>
          <a:p>
            <a:pPr marL="0" indent="0">
              <a:lnSpc>
                <a:spcPct val="170000"/>
              </a:lnSpc>
              <a:buFont typeface="Arial" panose="020B0604020202020204" pitchFamily="34" charset="0"/>
              <a:buNone/>
            </a:pPr>
            <a:r>
              <a:rPr lang="en-US" sz="1200" dirty="0">
                <a:solidFill>
                  <a:srgbClr val="FFFCF8"/>
                </a:solidFill>
                <a:latin typeface="Montserrat ExtraLight" pitchFamily="2" charset="77"/>
              </a:rPr>
              <a:t>CONSULTANT</a:t>
            </a:r>
          </a:p>
          <a:p>
            <a:pPr marL="0" indent="0">
              <a:lnSpc>
                <a:spcPct val="170000"/>
              </a:lnSpc>
              <a:buFont typeface="Arial" panose="020B0604020202020204" pitchFamily="34" charset="0"/>
              <a:buNone/>
            </a:pPr>
            <a:endParaRPr lang="en-US" sz="1200" dirty="0">
              <a:solidFill>
                <a:srgbClr val="FFFCF8"/>
              </a:solidFill>
              <a:latin typeface="Montserrat ExtraLight" pitchFamily="2" charset="77"/>
            </a:endParaRPr>
          </a:p>
          <a:p>
            <a:pPr marL="0" indent="0">
              <a:lnSpc>
                <a:spcPct val="170000"/>
              </a:lnSpc>
              <a:buFont typeface="Arial" panose="020B0604020202020204" pitchFamily="34" charset="0"/>
              <a:buNone/>
            </a:pPr>
            <a:r>
              <a:rPr lang="en-US" sz="1600" dirty="0">
                <a:solidFill>
                  <a:srgbClr val="FFFCF8"/>
                </a:solidFill>
                <a:latin typeface="Montserrat ExtraLight" pitchFamily="2" charset="77"/>
              </a:rPr>
              <a:t>SHUXIAN LI</a:t>
            </a:r>
          </a:p>
          <a:p>
            <a:pPr marL="0" indent="0">
              <a:lnSpc>
                <a:spcPct val="170000"/>
              </a:lnSpc>
              <a:buFont typeface="Arial" panose="020B0604020202020204" pitchFamily="34" charset="0"/>
              <a:buNone/>
            </a:pPr>
            <a:r>
              <a:rPr lang="en-US" sz="1200" dirty="0">
                <a:solidFill>
                  <a:srgbClr val="FFFCF8"/>
                </a:solidFill>
                <a:latin typeface="Montserrat ExtraLight" pitchFamily="2" charset="77"/>
              </a:rPr>
              <a:t>CONSULTANT</a:t>
            </a:r>
          </a:p>
        </p:txBody>
      </p:sp>
    </p:spTree>
    <p:extLst>
      <p:ext uri="{BB962C8B-B14F-4D97-AF65-F5344CB8AC3E}">
        <p14:creationId xmlns:p14="http://schemas.microsoft.com/office/powerpoint/2010/main" val="3511926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08DD618-D1C7-804D-AB0C-91E8C40CA870}"/>
              </a:ext>
            </a:extLst>
          </p:cNvPr>
          <p:cNvSpPr>
            <a:spLocks noGrp="1"/>
          </p:cNvSpPr>
          <p:nvPr>
            <p:ph idx="1"/>
          </p:nvPr>
        </p:nvSpPr>
        <p:spPr>
          <a:xfrm>
            <a:off x="8120448" y="1395195"/>
            <a:ext cx="3645243" cy="4067606"/>
          </a:xfrm>
        </p:spPr>
        <p:txBody>
          <a:bodyPr>
            <a:normAutofit lnSpcReduction="10000"/>
          </a:bodyPr>
          <a:lstStyle/>
          <a:p>
            <a:pPr marL="0" indent="0" algn="r">
              <a:lnSpc>
                <a:spcPct val="170000"/>
              </a:lnSpc>
              <a:buNone/>
            </a:pPr>
            <a:r>
              <a:rPr lang="en-US" sz="1700" dirty="0">
                <a:solidFill>
                  <a:srgbClr val="FFFCF8"/>
                </a:solidFill>
                <a:latin typeface="Montserrat ExtraLight" pitchFamily="2" charset="77"/>
              </a:rPr>
              <a:t>WEBSITE</a:t>
            </a:r>
          </a:p>
          <a:p>
            <a:pPr marL="0" indent="0" algn="r">
              <a:lnSpc>
                <a:spcPct val="170000"/>
              </a:lnSpc>
              <a:buNone/>
            </a:pPr>
            <a:r>
              <a:rPr lang="en-US" sz="1500" dirty="0">
                <a:solidFill>
                  <a:srgbClr val="FFFCF8"/>
                </a:solidFill>
                <a:latin typeface="Montserrat ExtraLight" pitchFamily="2" charset="77"/>
              </a:rPr>
              <a:t>www.ascendiapictures.com</a:t>
            </a:r>
          </a:p>
          <a:p>
            <a:pPr marL="0" indent="0" algn="r">
              <a:lnSpc>
                <a:spcPct val="170000"/>
              </a:lnSpc>
              <a:buNone/>
            </a:pPr>
            <a:endParaRPr lang="en-US" sz="1300" dirty="0">
              <a:solidFill>
                <a:srgbClr val="FFFCF8"/>
              </a:solidFill>
              <a:latin typeface="Montserrat ExtraLight" pitchFamily="2" charset="77"/>
            </a:endParaRPr>
          </a:p>
          <a:p>
            <a:pPr marL="0" indent="0" algn="r">
              <a:lnSpc>
                <a:spcPct val="170000"/>
              </a:lnSpc>
              <a:buNone/>
            </a:pPr>
            <a:r>
              <a:rPr lang="en-US" sz="1700" dirty="0">
                <a:solidFill>
                  <a:srgbClr val="FFFCF8"/>
                </a:solidFill>
                <a:latin typeface="Montserrat ExtraLight" pitchFamily="2" charset="77"/>
              </a:rPr>
              <a:t>PHONE NUMBER</a:t>
            </a:r>
          </a:p>
          <a:p>
            <a:pPr marL="0" indent="0" algn="r">
              <a:lnSpc>
                <a:spcPct val="170000"/>
              </a:lnSpc>
              <a:buNone/>
            </a:pPr>
            <a:r>
              <a:rPr lang="en-US" sz="1500" dirty="0">
                <a:solidFill>
                  <a:srgbClr val="FFFCF8"/>
                </a:solidFill>
                <a:latin typeface="Montserrat ExtraLight" pitchFamily="2" charset="77"/>
              </a:rPr>
              <a:t>917-520-0868</a:t>
            </a:r>
          </a:p>
          <a:p>
            <a:pPr marL="0" indent="0" algn="r">
              <a:lnSpc>
                <a:spcPct val="170000"/>
              </a:lnSpc>
              <a:buNone/>
            </a:pPr>
            <a:endParaRPr lang="en-US" sz="1600" dirty="0">
              <a:solidFill>
                <a:srgbClr val="FFFCF8"/>
              </a:solidFill>
              <a:latin typeface="Montserrat ExtraLight" pitchFamily="2" charset="77"/>
            </a:endParaRPr>
          </a:p>
          <a:p>
            <a:pPr marL="0" indent="0" algn="r">
              <a:lnSpc>
                <a:spcPct val="170000"/>
              </a:lnSpc>
              <a:buNone/>
            </a:pPr>
            <a:r>
              <a:rPr lang="en-US" sz="1700" dirty="0">
                <a:solidFill>
                  <a:srgbClr val="FFFCF8"/>
                </a:solidFill>
                <a:latin typeface="Montserrat ExtraLight" pitchFamily="2" charset="77"/>
              </a:rPr>
              <a:t>EMAIL ADDRESS</a:t>
            </a:r>
          </a:p>
          <a:p>
            <a:pPr marL="0" indent="0" algn="r">
              <a:lnSpc>
                <a:spcPct val="170000"/>
              </a:lnSpc>
              <a:buNone/>
            </a:pPr>
            <a:r>
              <a:rPr lang="en-US" sz="1500" dirty="0">
                <a:solidFill>
                  <a:srgbClr val="FFFCF8"/>
                </a:solidFill>
                <a:latin typeface="Montserrat ExtraLight" pitchFamily="2" charset="77"/>
              </a:rPr>
              <a:t>shayh@ascendiapictures.com</a:t>
            </a:r>
          </a:p>
        </p:txBody>
      </p:sp>
      <p:sp>
        <p:nvSpPr>
          <p:cNvPr id="5" name="Title 1">
            <a:extLst>
              <a:ext uri="{FF2B5EF4-FFF2-40B4-BE49-F238E27FC236}">
                <a16:creationId xmlns:a16="http://schemas.microsoft.com/office/drawing/2014/main" id="{C2B3F5BE-F625-744F-A1F7-9A9630DDE83C}"/>
              </a:ext>
            </a:extLst>
          </p:cNvPr>
          <p:cNvSpPr>
            <a:spLocks noGrp="1"/>
          </p:cNvSpPr>
          <p:nvPr>
            <p:ph type="title"/>
          </p:nvPr>
        </p:nvSpPr>
        <p:spPr>
          <a:xfrm>
            <a:off x="873210" y="4219446"/>
            <a:ext cx="2413687" cy="1806489"/>
          </a:xfrm>
        </p:spPr>
        <p:txBody>
          <a:bodyPr>
            <a:normAutofit/>
          </a:bodyPr>
          <a:lstStyle/>
          <a:p>
            <a:r>
              <a:rPr lang="en-US" altLang="zh-CN" sz="6000" dirty="0">
                <a:solidFill>
                  <a:srgbClr val="FFFCF8"/>
                </a:solidFill>
                <a:latin typeface="Ombudsman Stencil" pitchFamily="2" charset="0"/>
              </a:rPr>
              <a:t>CONTACT</a:t>
            </a:r>
            <a:r>
              <a:rPr lang="en-US" altLang="zh-CN" sz="6000" u="sng" dirty="0">
                <a:solidFill>
                  <a:srgbClr val="FFFCF8"/>
                </a:solidFill>
                <a:latin typeface="Ombudsman Stencil" pitchFamily="2" charset="0"/>
              </a:rPr>
              <a:t> DETAILS</a:t>
            </a:r>
            <a:endParaRPr lang="en-US" sz="6000" u="sng" dirty="0">
              <a:solidFill>
                <a:srgbClr val="FFFCF8"/>
              </a:solidFill>
              <a:latin typeface="Ombudsman Stencil" pitchFamily="2" charset="0"/>
            </a:endParaRPr>
          </a:p>
        </p:txBody>
      </p:sp>
      <p:sp>
        <p:nvSpPr>
          <p:cNvPr id="6" name="Rectangle 5">
            <a:extLst>
              <a:ext uri="{FF2B5EF4-FFF2-40B4-BE49-F238E27FC236}">
                <a16:creationId xmlns:a16="http://schemas.microsoft.com/office/drawing/2014/main" id="{FDD9748C-F87F-A140-BE13-983E3882E6E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CF8"/>
              </a:solidFill>
            </a:endParaRPr>
          </a:p>
        </p:txBody>
      </p:sp>
      <p:sp>
        <p:nvSpPr>
          <p:cNvPr id="7" name="Rectangle 6">
            <a:extLst>
              <a:ext uri="{FF2B5EF4-FFF2-40B4-BE49-F238E27FC236}">
                <a16:creationId xmlns:a16="http://schemas.microsoft.com/office/drawing/2014/main" id="{84207A84-0153-4045-AC2B-5B11C08054D0}"/>
              </a:ext>
            </a:extLst>
          </p:cNvPr>
          <p:cNvSpPr/>
          <p:nvPr/>
        </p:nvSpPr>
        <p:spPr>
          <a:xfrm>
            <a:off x="7908324" y="222420"/>
            <a:ext cx="406949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CF8"/>
              </a:solidFill>
            </a:endParaRPr>
          </a:p>
        </p:txBody>
      </p:sp>
    </p:spTree>
    <p:extLst>
      <p:ext uri="{BB962C8B-B14F-4D97-AF65-F5344CB8AC3E}">
        <p14:creationId xmlns:p14="http://schemas.microsoft.com/office/powerpoint/2010/main" val="34106680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Interest in Chinese content</a:t>
            </a:r>
          </a:p>
        </p:txBody>
      </p:sp>
      <p:sp>
        <p:nvSpPr>
          <p:cNvPr id="3" name="Content Placeholder 2">
            <a:extLst>
              <a:ext uri="{FF2B5EF4-FFF2-40B4-BE49-F238E27FC236}">
                <a16:creationId xmlns:a16="http://schemas.microsoft.com/office/drawing/2014/main" id="{D7BAAFBF-1256-864A-B87B-4C405B67F4EA}"/>
              </a:ext>
            </a:extLst>
          </p:cNvPr>
          <p:cNvSpPr>
            <a:spLocks noGrp="1"/>
          </p:cNvSpPr>
          <p:nvPr>
            <p:ph idx="1"/>
          </p:nvPr>
        </p:nvSpPr>
        <p:spPr/>
        <p:txBody>
          <a:bodyPr>
            <a:normAutofit/>
          </a:bodyPr>
          <a:lstStyle/>
          <a:p>
            <a:pPr marL="0" indent="0">
              <a:lnSpc>
                <a:spcPct val="150000"/>
              </a:lnSpc>
              <a:buNone/>
            </a:pPr>
            <a:r>
              <a:rPr lang="en-US" sz="2000" dirty="0">
                <a:latin typeface="Montserrat ExtraLight" pitchFamily="2" charset="77"/>
              </a:rPr>
              <a:t>Due to the Chinese government’s active publicizations, as well as global interest in China’s booming economy, there has since been a strong interest in Chinese language and culture. For instance, there are a large number of language and cultural institutions overseas, with the US accounting for over 25% of all overseas Confucius Institutes. </a:t>
            </a:r>
          </a:p>
          <a:p>
            <a:pPr marL="0" indent="0">
              <a:lnSpc>
                <a:spcPct val="150000"/>
              </a:lnSpc>
              <a:buNone/>
            </a:pPr>
            <a:r>
              <a:rPr lang="en-US" sz="2000" dirty="0">
                <a:latin typeface="Montserrat ExtraLight" pitchFamily="2" charset="77"/>
              </a:rPr>
              <a:t>This trend is also evident in the media industry, as there are more and more Chinese cultural products being exhibited overseas. For instance, the number of Chinese films being exhibited are increasing by the year, and there are even dedicated streaming platforms for Chinese/Asian content.</a:t>
            </a: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86595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909EEE-5350-0046-A529-9FD58B3BBC4E}"/>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271DD2F-D728-4643-B55D-0D03BCF75A66}"/>
              </a:ext>
            </a:extLst>
          </p:cNvPr>
          <p:cNvSpPr txBox="1">
            <a:spLocks/>
          </p:cNvSpPr>
          <p:nvPr/>
        </p:nvSpPr>
        <p:spPr>
          <a:xfrm>
            <a:off x="7406728" y="3880884"/>
            <a:ext cx="3949131" cy="2328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r"/>
            <a:r>
              <a:rPr lang="en-US" sz="7200" dirty="0">
                <a:latin typeface="Ombudsman Stencil" pitchFamily="2" charset="0"/>
              </a:rPr>
              <a:t>appendix</a:t>
            </a:r>
          </a:p>
        </p:txBody>
      </p:sp>
    </p:spTree>
    <p:extLst>
      <p:ext uri="{BB962C8B-B14F-4D97-AF65-F5344CB8AC3E}">
        <p14:creationId xmlns:p14="http://schemas.microsoft.com/office/powerpoint/2010/main" val="2506419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B3F5BE-F625-744F-A1F7-9A9630DDE83C}"/>
              </a:ext>
            </a:extLst>
          </p:cNvPr>
          <p:cNvSpPr>
            <a:spLocks noGrp="1"/>
          </p:cNvSpPr>
          <p:nvPr>
            <p:ph type="title"/>
          </p:nvPr>
        </p:nvSpPr>
        <p:spPr>
          <a:xfrm>
            <a:off x="8777992" y="4467568"/>
            <a:ext cx="2754981" cy="1673740"/>
          </a:xfrm>
        </p:spPr>
        <p:txBody>
          <a:bodyPr>
            <a:normAutofit fontScale="90000"/>
          </a:bodyPr>
          <a:lstStyle/>
          <a:p>
            <a:pPr algn="r"/>
            <a:r>
              <a:rPr lang="en-US" sz="6000" dirty="0">
                <a:latin typeface="Ombudsman Stencil" pitchFamily="2" charset="0"/>
              </a:rPr>
              <a:t>Content</a:t>
            </a:r>
            <a:br>
              <a:rPr lang="en-US" sz="6000" u="sng" dirty="0">
                <a:latin typeface="Ombudsman Stencil" pitchFamily="2" charset="0"/>
              </a:rPr>
            </a:br>
            <a:r>
              <a:rPr lang="en-US" sz="6000" u="sng" dirty="0">
                <a:latin typeface="Ombudsman Stencil" pitchFamily="2" charset="0"/>
              </a:rPr>
              <a:t>partners</a:t>
            </a:r>
          </a:p>
        </p:txBody>
      </p:sp>
      <p:sp>
        <p:nvSpPr>
          <p:cNvPr id="6" name="Rectangle 5">
            <a:extLst>
              <a:ext uri="{FF2B5EF4-FFF2-40B4-BE49-F238E27FC236}">
                <a16:creationId xmlns:a16="http://schemas.microsoft.com/office/drawing/2014/main" id="{FDD9748C-F87F-A140-BE13-983E3882E6E5}"/>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B80B388-6666-444B-A860-E368E7E4ADA9}"/>
              </a:ext>
            </a:extLst>
          </p:cNvPr>
          <p:cNvSpPr/>
          <p:nvPr/>
        </p:nvSpPr>
        <p:spPr>
          <a:xfrm>
            <a:off x="8316096" y="222420"/>
            <a:ext cx="3661719"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48CCB747-3083-2549-A306-5AFA04B24F11}"/>
              </a:ext>
            </a:extLst>
          </p:cNvPr>
          <p:cNvPicPr>
            <a:picLocks noChangeAspect="1"/>
          </p:cNvPicPr>
          <p:nvPr/>
        </p:nvPicPr>
        <p:blipFill>
          <a:blip r:embed="rId2"/>
          <a:stretch>
            <a:fillRect/>
          </a:stretch>
        </p:blipFill>
        <p:spPr>
          <a:xfrm>
            <a:off x="586173" y="756816"/>
            <a:ext cx="2280595" cy="2151657"/>
          </a:xfrm>
          <a:prstGeom prst="rect">
            <a:avLst/>
          </a:prstGeom>
        </p:spPr>
      </p:pic>
      <p:pic>
        <p:nvPicPr>
          <p:cNvPr id="14" name="Picture 13">
            <a:extLst>
              <a:ext uri="{FF2B5EF4-FFF2-40B4-BE49-F238E27FC236}">
                <a16:creationId xmlns:a16="http://schemas.microsoft.com/office/drawing/2014/main" id="{F7ABD24B-07AD-9643-9749-815E35EA8519}"/>
              </a:ext>
            </a:extLst>
          </p:cNvPr>
          <p:cNvPicPr>
            <a:picLocks noChangeAspect="1"/>
          </p:cNvPicPr>
          <p:nvPr/>
        </p:nvPicPr>
        <p:blipFill>
          <a:blip r:embed="rId3"/>
          <a:stretch>
            <a:fillRect/>
          </a:stretch>
        </p:blipFill>
        <p:spPr>
          <a:xfrm>
            <a:off x="1435344" y="3473550"/>
            <a:ext cx="2628214" cy="1378801"/>
          </a:xfrm>
          <a:prstGeom prst="rect">
            <a:avLst/>
          </a:prstGeom>
        </p:spPr>
      </p:pic>
      <p:pic>
        <p:nvPicPr>
          <p:cNvPr id="16" name="Picture 15">
            <a:extLst>
              <a:ext uri="{FF2B5EF4-FFF2-40B4-BE49-F238E27FC236}">
                <a16:creationId xmlns:a16="http://schemas.microsoft.com/office/drawing/2014/main" id="{D0024224-18C4-C741-AEA6-6A00E73EFE83}"/>
              </a:ext>
            </a:extLst>
          </p:cNvPr>
          <p:cNvPicPr>
            <a:picLocks noChangeAspect="1"/>
          </p:cNvPicPr>
          <p:nvPr/>
        </p:nvPicPr>
        <p:blipFill>
          <a:blip r:embed="rId4"/>
          <a:stretch>
            <a:fillRect/>
          </a:stretch>
        </p:blipFill>
        <p:spPr>
          <a:xfrm>
            <a:off x="5532351" y="1277903"/>
            <a:ext cx="1915875" cy="1378802"/>
          </a:xfrm>
          <a:prstGeom prst="rect">
            <a:avLst/>
          </a:prstGeom>
        </p:spPr>
      </p:pic>
      <p:pic>
        <p:nvPicPr>
          <p:cNvPr id="18" name="Picture 17">
            <a:extLst>
              <a:ext uri="{FF2B5EF4-FFF2-40B4-BE49-F238E27FC236}">
                <a16:creationId xmlns:a16="http://schemas.microsoft.com/office/drawing/2014/main" id="{A24895EA-8E3C-094E-A635-15723FBCCA93}"/>
              </a:ext>
            </a:extLst>
          </p:cNvPr>
          <p:cNvPicPr>
            <a:picLocks noChangeAspect="1"/>
          </p:cNvPicPr>
          <p:nvPr/>
        </p:nvPicPr>
        <p:blipFill>
          <a:blip r:embed="rId5"/>
          <a:stretch>
            <a:fillRect/>
          </a:stretch>
        </p:blipFill>
        <p:spPr>
          <a:xfrm>
            <a:off x="3137650" y="1072470"/>
            <a:ext cx="1789669" cy="1789669"/>
          </a:xfrm>
          <a:prstGeom prst="rect">
            <a:avLst/>
          </a:prstGeom>
        </p:spPr>
      </p:pic>
      <p:pic>
        <p:nvPicPr>
          <p:cNvPr id="20" name="Picture 19">
            <a:extLst>
              <a:ext uri="{FF2B5EF4-FFF2-40B4-BE49-F238E27FC236}">
                <a16:creationId xmlns:a16="http://schemas.microsoft.com/office/drawing/2014/main" id="{3B7E759E-A205-E14B-A02A-D6BF61235DFF}"/>
              </a:ext>
            </a:extLst>
          </p:cNvPr>
          <p:cNvPicPr>
            <a:picLocks noChangeAspect="1"/>
          </p:cNvPicPr>
          <p:nvPr/>
        </p:nvPicPr>
        <p:blipFill rotWithShape="1">
          <a:blip r:embed="rId6"/>
          <a:srcRect l="20014" t="12958" r="19918" b="16646"/>
          <a:stretch/>
        </p:blipFill>
        <p:spPr>
          <a:xfrm>
            <a:off x="4405826" y="3353528"/>
            <a:ext cx="2253049" cy="1466919"/>
          </a:xfrm>
          <a:prstGeom prst="rect">
            <a:avLst/>
          </a:prstGeom>
        </p:spPr>
      </p:pic>
      <p:sp>
        <p:nvSpPr>
          <p:cNvPr id="22" name="Title 1">
            <a:extLst>
              <a:ext uri="{FF2B5EF4-FFF2-40B4-BE49-F238E27FC236}">
                <a16:creationId xmlns:a16="http://schemas.microsoft.com/office/drawing/2014/main" id="{2D1C40D4-EA64-4D41-B016-E3ED11BAFF33}"/>
              </a:ext>
            </a:extLst>
          </p:cNvPr>
          <p:cNvSpPr txBox="1">
            <a:spLocks/>
          </p:cNvSpPr>
          <p:nvPr/>
        </p:nvSpPr>
        <p:spPr>
          <a:xfrm>
            <a:off x="5128387" y="5553355"/>
            <a:ext cx="2451952" cy="5879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latin typeface="Ombudsman Stencil" pitchFamily="2" charset="0"/>
              </a:rPr>
              <a:t>More to come</a:t>
            </a:r>
          </a:p>
        </p:txBody>
      </p:sp>
    </p:spTree>
    <p:extLst>
      <p:ext uri="{BB962C8B-B14F-4D97-AF65-F5344CB8AC3E}">
        <p14:creationId xmlns:p14="http://schemas.microsoft.com/office/powerpoint/2010/main" val="275923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450276" y="4751757"/>
            <a:ext cx="1905000" cy="1325563"/>
          </a:xfrm>
        </p:spPr>
        <p:txBody>
          <a:bodyPr>
            <a:noAutofit/>
          </a:bodyPr>
          <a:lstStyle/>
          <a:p>
            <a:r>
              <a:rPr lang="en-US" sz="4800" dirty="0">
                <a:latin typeface="Ombudsman Stencil" pitchFamily="2" charset="0"/>
              </a:rPr>
              <a:t>Content</a:t>
            </a:r>
            <a:br>
              <a:rPr lang="en-US" sz="4800" u="sng" dirty="0">
                <a:latin typeface="Ombudsman Stencil" pitchFamily="2" charset="0"/>
              </a:rPr>
            </a:br>
            <a:r>
              <a:rPr lang="en-US" sz="4800" u="sng" dirty="0">
                <a:latin typeface="Ombudsman Stencil" pitchFamily="2" charset="0"/>
              </a:rPr>
              <a:t>genres</a:t>
            </a: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5308B0A-A109-F741-BFA6-444FC18C3CCE}"/>
              </a:ext>
            </a:extLst>
          </p:cNvPr>
          <p:cNvSpPr/>
          <p:nvPr/>
        </p:nvSpPr>
        <p:spPr>
          <a:xfrm>
            <a:off x="2577780" y="222415"/>
            <a:ext cx="9400036"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4805386-278F-8647-8302-CDFA4FE994AC}"/>
              </a:ext>
            </a:extLst>
          </p:cNvPr>
          <p:cNvPicPr>
            <a:picLocks noChangeAspect="1"/>
          </p:cNvPicPr>
          <p:nvPr/>
        </p:nvPicPr>
        <p:blipFill rotWithShape="1">
          <a:blip r:embed="rId2"/>
          <a:srcRect r="10467"/>
          <a:stretch/>
        </p:blipFill>
        <p:spPr>
          <a:xfrm>
            <a:off x="3057983" y="723641"/>
            <a:ext cx="2880365" cy="1801368"/>
          </a:xfrm>
          <a:prstGeom prst="rect">
            <a:avLst/>
          </a:prstGeom>
        </p:spPr>
      </p:pic>
      <p:sp>
        <p:nvSpPr>
          <p:cNvPr id="15" name="Content Placeholder 2">
            <a:extLst>
              <a:ext uri="{FF2B5EF4-FFF2-40B4-BE49-F238E27FC236}">
                <a16:creationId xmlns:a16="http://schemas.microsoft.com/office/drawing/2014/main" id="{14C53534-0ADC-4B47-A712-36C227BFF90B}"/>
              </a:ext>
            </a:extLst>
          </p:cNvPr>
          <p:cNvSpPr>
            <a:spLocks noGrp="1"/>
          </p:cNvSpPr>
          <p:nvPr>
            <p:ph idx="1"/>
          </p:nvPr>
        </p:nvSpPr>
        <p:spPr>
          <a:xfrm>
            <a:off x="3870543" y="2587186"/>
            <a:ext cx="1255246" cy="542165"/>
          </a:xfrm>
        </p:spPr>
        <p:txBody>
          <a:bodyPr>
            <a:normAutofit/>
          </a:bodyPr>
          <a:lstStyle/>
          <a:p>
            <a:pPr marL="0" indent="0" algn="ctr">
              <a:lnSpc>
                <a:spcPct val="170000"/>
              </a:lnSpc>
              <a:buNone/>
            </a:pPr>
            <a:r>
              <a:rPr lang="en-US" sz="1800" dirty="0">
                <a:latin typeface="Montserrat ExtraLight" pitchFamily="2" charset="77"/>
              </a:rPr>
              <a:t>FOOD</a:t>
            </a:r>
          </a:p>
        </p:txBody>
      </p:sp>
      <p:pic>
        <p:nvPicPr>
          <p:cNvPr id="17" name="Picture 16">
            <a:extLst>
              <a:ext uri="{FF2B5EF4-FFF2-40B4-BE49-F238E27FC236}">
                <a16:creationId xmlns:a16="http://schemas.microsoft.com/office/drawing/2014/main" id="{C54CD78F-7E19-8046-8B9C-BC1549568B25}"/>
              </a:ext>
            </a:extLst>
          </p:cNvPr>
          <p:cNvPicPr>
            <a:picLocks noChangeAspect="1"/>
          </p:cNvPicPr>
          <p:nvPr/>
        </p:nvPicPr>
        <p:blipFill>
          <a:blip r:embed="rId3"/>
          <a:stretch>
            <a:fillRect/>
          </a:stretch>
        </p:blipFill>
        <p:spPr>
          <a:xfrm>
            <a:off x="7077315" y="723641"/>
            <a:ext cx="2880365" cy="1802037"/>
          </a:xfrm>
          <a:prstGeom prst="rect">
            <a:avLst/>
          </a:prstGeom>
        </p:spPr>
      </p:pic>
      <p:sp>
        <p:nvSpPr>
          <p:cNvPr id="18" name="Content Placeholder 2">
            <a:extLst>
              <a:ext uri="{FF2B5EF4-FFF2-40B4-BE49-F238E27FC236}">
                <a16:creationId xmlns:a16="http://schemas.microsoft.com/office/drawing/2014/main" id="{C5026D75-7731-FA45-90DE-BE6E5E3743CD}"/>
              </a:ext>
            </a:extLst>
          </p:cNvPr>
          <p:cNvSpPr txBox="1">
            <a:spLocks/>
          </p:cNvSpPr>
          <p:nvPr/>
        </p:nvSpPr>
        <p:spPr>
          <a:xfrm>
            <a:off x="7747817" y="2575597"/>
            <a:ext cx="1255246" cy="5421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70000"/>
              </a:lnSpc>
              <a:buFont typeface="Arial" panose="020B0604020202020204" pitchFamily="34" charset="0"/>
              <a:buNone/>
            </a:pPr>
            <a:r>
              <a:rPr lang="en-US" sz="1800" dirty="0">
                <a:latin typeface="Montserrat ExtraLight" pitchFamily="2" charset="77"/>
              </a:rPr>
              <a:t>TRAVEL</a:t>
            </a:r>
          </a:p>
        </p:txBody>
      </p:sp>
      <p:pic>
        <p:nvPicPr>
          <p:cNvPr id="19" name="Picture 18">
            <a:extLst>
              <a:ext uri="{FF2B5EF4-FFF2-40B4-BE49-F238E27FC236}">
                <a16:creationId xmlns:a16="http://schemas.microsoft.com/office/drawing/2014/main" id="{B8158E4F-42C1-1145-AEA1-5969095E12D4}"/>
              </a:ext>
            </a:extLst>
          </p:cNvPr>
          <p:cNvPicPr>
            <a:picLocks noChangeAspect="1"/>
          </p:cNvPicPr>
          <p:nvPr/>
        </p:nvPicPr>
        <p:blipFill>
          <a:blip r:embed="rId4"/>
          <a:stretch>
            <a:fillRect/>
          </a:stretch>
        </p:blipFill>
        <p:spPr>
          <a:xfrm>
            <a:off x="3286457" y="3362435"/>
            <a:ext cx="2550052" cy="1802037"/>
          </a:xfrm>
          <a:prstGeom prst="rect">
            <a:avLst/>
          </a:prstGeom>
        </p:spPr>
      </p:pic>
      <p:sp>
        <p:nvSpPr>
          <p:cNvPr id="20" name="Content Placeholder 2">
            <a:extLst>
              <a:ext uri="{FF2B5EF4-FFF2-40B4-BE49-F238E27FC236}">
                <a16:creationId xmlns:a16="http://schemas.microsoft.com/office/drawing/2014/main" id="{C3ABCE86-B107-EA4A-BCD5-DD90E856F067}"/>
              </a:ext>
            </a:extLst>
          </p:cNvPr>
          <p:cNvSpPr txBox="1">
            <a:spLocks/>
          </p:cNvSpPr>
          <p:nvPr/>
        </p:nvSpPr>
        <p:spPr>
          <a:xfrm>
            <a:off x="3286458" y="5255311"/>
            <a:ext cx="2550051" cy="5421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70000"/>
              </a:lnSpc>
              <a:buFont typeface="Arial" panose="020B0604020202020204" pitchFamily="34" charset="0"/>
              <a:buNone/>
            </a:pPr>
            <a:r>
              <a:rPr lang="en-US" sz="1800" dirty="0">
                <a:latin typeface="Montserrat ExtraLight" pitchFamily="2" charset="77"/>
              </a:rPr>
              <a:t>CHINESE CULTURE</a:t>
            </a:r>
          </a:p>
        </p:txBody>
      </p:sp>
      <p:pic>
        <p:nvPicPr>
          <p:cNvPr id="21" name="Picture 20">
            <a:extLst>
              <a:ext uri="{FF2B5EF4-FFF2-40B4-BE49-F238E27FC236}">
                <a16:creationId xmlns:a16="http://schemas.microsoft.com/office/drawing/2014/main" id="{F37C758E-128C-3142-9378-33F129D882F3}"/>
              </a:ext>
            </a:extLst>
          </p:cNvPr>
          <p:cNvPicPr>
            <a:picLocks noChangeAspect="1"/>
          </p:cNvPicPr>
          <p:nvPr/>
        </p:nvPicPr>
        <p:blipFill rotWithShape="1">
          <a:blip r:embed="rId5"/>
          <a:srcRect l="5509" r="6468"/>
          <a:stretch/>
        </p:blipFill>
        <p:spPr>
          <a:xfrm>
            <a:off x="7077315" y="3362435"/>
            <a:ext cx="2819944" cy="1802037"/>
          </a:xfrm>
          <a:prstGeom prst="rect">
            <a:avLst/>
          </a:prstGeom>
        </p:spPr>
      </p:pic>
      <p:sp>
        <p:nvSpPr>
          <p:cNvPr id="22" name="Content Placeholder 2">
            <a:extLst>
              <a:ext uri="{FF2B5EF4-FFF2-40B4-BE49-F238E27FC236}">
                <a16:creationId xmlns:a16="http://schemas.microsoft.com/office/drawing/2014/main" id="{C88AD60F-1DB7-5E47-A669-B40C8AB10330}"/>
              </a:ext>
            </a:extLst>
          </p:cNvPr>
          <p:cNvSpPr txBox="1">
            <a:spLocks/>
          </p:cNvSpPr>
          <p:nvPr/>
        </p:nvSpPr>
        <p:spPr>
          <a:xfrm>
            <a:off x="7212261" y="5203838"/>
            <a:ext cx="2550051" cy="5421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70000"/>
              </a:lnSpc>
              <a:buFont typeface="Arial" panose="020B0604020202020204" pitchFamily="34" charset="0"/>
              <a:buNone/>
            </a:pPr>
            <a:r>
              <a:rPr lang="en-US" sz="1800" dirty="0">
                <a:latin typeface="Montserrat ExtraLight" pitchFamily="2" charset="77"/>
              </a:rPr>
              <a:t>PLANTS &amp; ANIMALS</a:t>
            </a:r>
          </a:p>
        </p:txBody>
      </p:sp>
      <p:sp>
        <p:nvSpPr>
          <p:cNvPr id="23" name="Title 1">
            <a:extLst>
              <a:ext uri="{FF2B5EF4-FFF2-40B4-BE49-F238E27FC236}">
                <a16:creationId xmlns:a16="http://schemas.microsoft.com/office/drawing/2014/main" id="{6A8C13C0-DF46-2B4B-8F76-668EB1899A81}"/>
              </a:ext>
            </a:extLst>
          </p:cNvPr>
          <p:cNvSpPr txBox="1">
            <a:spLocks/>
          </p:cNvSpPr>
          <p:nvPr/>
        </p:nvSpPr>
        <p:spPr>
          <a:xfrm>
            <a:off x="9289772" y="5797476"/>
            <a:ext cx="2451952" cy="5879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600" dirty="0">
                <a:latin typeface="Ombudsman Stencil" pitchFamily="2" charset="0"/>
              </a:rPr>
              <a:t>More to come</a:t>
            </a:r>
          </a:p>
        </p:txBody>
      </p:sp>
    </p:spTree>
    <p:extLst>
      <p:ext uri="{BB962C8B-B14F-4D97-AF65-F5344CB8AC3E}">
        <p14:creationId xmlns:p14="http://schemas.microsoft.com/office/powerpoint/2010/main" val="8660810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600 years of kunqu opera</a:t>
            </a:r>
          </a:p>
        </p:txBody>
      </p:sp>
      <p:sp>
        <p:nvSpPr>
          <p:cNvPr id="3" name="Content Placeholder 2">
            <a:extLst>
              <a:ext uri="{FF2B5EF4-FFF2-40B4-BE49-F238E27FC236}">
                <a16:creationId xmlns:a16="http://schemas.microsoft.com/office/drawing/2014/main" id="{D7BAAFBF-1256-864A-B87B-4C405B67F4EA}"/>
              </a:ext>
            </a:extLst>
          </p:cNvPr>
          <p:cNvSpPr>
            <a:spLocks noGrp="1"/>
          </p:cNvSpPr>
          <p:nvPr>
            <p:ph idx="1"/>
          </p:nvPr>
        </p:nvSpPr>
        <p:spPr>
          <a:xfrm>
            <a:off x="4522572" y="1825625"/>
            <a:ext cx="6831227" cy="4351338"/>
          </a:xfrm>
        </p:spPr>
        <p:txBody>
          <a:bodyPr>
            <a:normAutofit/>
          </a:bodyPr>
          <a:lstStyle/>
          <a:p>
            <a:pPr marL="0" indent="0">
              <a:lnSpc>
                <a:spcPct val="150000"/>
              </a:lnSpc>
              <a:buNone/>
            </a:pPr>
            <a:r>
              <a:rPr lang="en-US" sz="1400" dirty="0">
                <a:latin typeface="Montserrat ExtraLight" pitchFamily="2" charset="77"/>
              </a:rPr>
              <a:t>Director: Li Chen</a:t>
            </a:r>
          </a:p>
          <a:p>
            <a:pPr marL="0" indent="0">
              <a:lnSpc>
                <a:spcPct val="150000"/>
              </a:lnSpc>
              <a:buNone/>
            </a:pPr>
            <a:r>
              <a:rPr lang="en-US" sz="1400" dirty="0">
                <a:latin typeface="Montserrat ExtraLight" pitchFamily="2" charset="77"/>
              </a:rPr>
              <a:t>Year: 2007</a:t>
            </a:r>
          </a:p>
          <a:p>
            <a:pPr marL="0" indent="0">
              <a:lnSpc>
                <a:spcPct val="150000"/>
              </a:lnSpc>
              <a:buNone/>
            </a:pPr>
            <a:r>
              <a:rPr lang="en-US" sz="1400" dirty="0">
                <a:latin typeface="Montserrat ExtraLight" pitchFamily="2" charset="77"/>
              </a:rPr>
              <a:t>Episodes: 8</a:t>
            </a:r>
          </a:p>
          <a:p>
            <a:pPr marL="0" indent="0">
              <a:lnSpc>
                <a:spcPct val="150000"/>
              </a:lnSpc>
              <a:buNone/>
            </a:pPr>
            <a:r>
              <a:rPr lang="en-US" sz="1400" dirty="0">
                <a:latin typeface="Montserrat ExtraLight" pitchFamily="2" charset="77"/>
              </a:rPr>
              <a:t>Running Time: 38min/episode</a:t>
            </a:r>
            <a:r>
              <a:rPr lang="en-US" sz="1400" dirty="0">
                <a:solidFill>
                  <a:srgbClr val="C00000"/>
                </a:solidFill>
                <a:latin typeface="Montserrat ExtraLight" pitchFamily="2" charset="77"/>
              </a:rPr>
              <a:t> </a:t>
            </a:r>
          </a:p>
          <a:p>
            <a:pPr marL="0" indent="0">
              <a:lnSpc>
                <a:spcPct val="150000"/>
              </a:lnSpc>
              <a:buNone/>
            </a:pPr>
            <a:r>
              <a:rPr lang="en-US" sz="1400" dirty="0">
                <a:latin typeface="Montserrat ExtraLight" pitchFamily="2" charset="77"/>
              </a:rPr>
              <a:t>Country: China</a:t>
            </a:r>
          </a:p>
          <a:p>
            <a:pPr marL="0" indent="0">
              <a:lnSpc>
                <a:spcPct val="150000"/>
              </a:lnSpc>
              <a:buNone/>
            </a:pPr>
            <a:r>
              <a:rPr lang="en-US" sz="1400" dirty="0">
                <a:latin typeface="Montserrat ExtraLight" pitchFamily="2" charset="77"/>
              </a:rPr>
              <a:t>Language: Mandarin</a:t>
            </a:r>
          </a:p>
          <a:p>
            <a:pPr marL="0" indent="0">
              <a:lnSpc>
                <a:spcPct val="150000"/>
              </a:lnSpc>
              <a:buNone/>
            </a:pPr>
            <a:r>
              <a:rPr lang="en-US" sz="1400" dirty="0">
                <a:latin typeface="Montserrat ExtraLight" pitchFamily="2" charset="77"/>
              </a:rPr>
              <a:t>Genre: Chinese culture</a:t>
            </a:r>
          </a:p>
          <a:p>
            <a:pPr marL="0" indent="0">
              <a:lnSpc>
                <a:spcPct val="150000"/>
              </a:lnSpc>
              <a:buNone/>
            </a:pPr>
            <a:r>
              <a:rPr lang="en-US" sz="1400" dirty="0">
                <a:latin typeface="Montserrat ExtraLight" pitchFamily="2" charset="77"/>
              </a:rPr>
              <a:t>Subjects of interest: Language learners, audiences interested in Chinese culture</a:t>
            </a: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3BFAB068-DE41-A54F-8FA6-BD58CB71ABB4}"/>
              </a:ext>
            </a:extLst>
          </p:cNvPr>
          <p:cNvPicPr>
            <a:picLocks noChangeAspect="1"/>
          </p:cNvPicPr>
          <p:nvPr/>
        </p:nvPicPr>
        <p:blipFill rotWithShape="1">
          <a:blip r:embed="rId2"/>
          <a:srcRect l="5892" r="7708"/>
          <a:stretch/>
        </p:blipFill>
        <p:spPr>
          <a:xfrm>
            <a:off x="1183160" y="1825625"/>
            <a:ext cx="2743200" cy="4292600"/>
          </a:xfrm>
          <a:prstGeom prst="rect">
            <a:avLst/>
          </a:prstGeom>
        </p:spPr>
      </p:pic>
    </p:spTree>
    <p:extLst>
      <p:ext uri="{BB962C8B-B14F-4D97-AF65-F5344CB8AC3E}">
        <p14:creationId xmlns:p14="http://schemas.microsoft.com/office/powerpoint/2010/main" val="927671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600 years of kunqu opera</a:t>
            </a:r>
          </a:p>
        </p:txBody>
      </p:sp>
      <p:sp>
        <p:nvSpPr>
          <p:cNvPr id="3" name="Content Placeholder 2">
            <a:extLst>
              <a:ext uri="{FF2B5EF4-FFF2-40B4-BE49-F238E27FC236}">
                <a16:creationId xmlns:a16="http://schemas.microsoft.com/office/drawing/2014/main" id="{D7BAAFBF-1256-864A-B87B-4C405B67F4EA}"/>
              </a:ext>
            </a:extLst>
          </p:cNvPr>
          <p:cNvSpPr>
            <a:spLocks noGrp="1"/>
          </p:cNvSpPr>
          <p:nvPr>
            <p:ph idx="1"/>
          </p:nvPr>
        </p:nvSpPr>
        <p:spPr/>
        <p:txBody>
          <a:bodyPr>
            <a:normAutofit/>
          </a:bodyPr>
          <a:lstStyle/>
          <a:p>
            <a:pPr marL="0" indent="0">
              <a:lnSpc>
                <a:spcPct val="150000"/>
              </a:lnSpc>
              <a:buNone/>
            </a:pPr>
            <a:r>
              <a:rPr lang="en-US" sz="1800" i="1" dirty="0">
                <a:latin typeface="Montserrat ExtraLight" pitchFamily="2" charset="77"/>
              </a:rPr>
              <a:t>600 Years of Kunqu Opera </a:t>
            </a:r>
            <a:r>
              <a:rPr lang="en-US" sz="1800" dirty="0">
                <a:latin typeface="Montserrat ExtraLight" pitchFamily="2" charset="77"/>
              </a:rPr>
              <a:t>is the first docuseries to explore the heritage of Kunqu Opera in China. The series narrates the origins, characteristics and influences of this art form and is regarded as one of the most important docuseries aimed at promoting traditional Chinese culture.</a:t>
            </a:r>
          </a:p>
          <a:p>
            <a:pPr marL="0" indent="0">
              <a:lnSpc>
                <a:spcPct val="150000"/>
              </a:lnSpc>
              <a:buNone/>
            </a:pPr>
            <a:r>
              <a:rPr lang="en-US" sz="1800" dirty="0">
                <a:latin typeface="Montserrat ExtraLight" pitchFamily="2" charset="77"/>
              </a:rPr>
              <a:t>The series has received a broadcast release on Jiangsu Station and CCTV. It has also been released in DVD format in China and Taiwan and is currently available on Sohu TV in China.</a:t>
            </a: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2644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The tale of Chinese medicine</a:t>
            </a:r>
          </a:p>
        </p:txBody>
      </p:sp>
      <p:sp>
        <p:nvSpPr>
          <p:cNvPr id="3" name="Content Placeholder 2">
            <a:extLst>
              <a:ext uri="{FF2B5EF4-FFF2-40B4-BE49-F238E27FC236}">
                <a16:creationId xmlns:a16="http://schemas.microsoft.com/office/drawing/2014/main" id="{D7BAAFBF-1256-864A-B87B-4C405B67F4EA}"/>
              </a:ext>
            </a:extLst>
          </p:cNvPr>
          <p:cNvSpPr>
            <a:spLocks noGrp="1"/>
          </p:cNvSpPr>
          <p:nvPr>
            <p:ph idx="1"/>
          </p:nvPr>
        </p:nvSpPr>
        <p:spPr>
          <a:xfrm>
            <a:off x="4522572" y="1825625"/>
            <a:ext cx="6831227" cy="4351338"/>
          </a:xfrm>
        </p:spPr>
        <p:txBody>
          <a:bodyPr>
            <a:normAutofit/>
          </a:bodyPr>
          <a:lstStyle/>
          <a:p>
            <a:pPr marL="0" indent="0">
              <a:lnSpc>
                <a:spcPct val="150000"/>
              </a:lnSpc>
              <a:buNone/>
            </a:pPr>
            <a:r>
              <a:rPr lang="en-US" sz="1400" dirty="0">
                <a:latin typeface="Montserrat ExtraLight" pitchFamily="2" charset="77"/>
              </a:rPr>
              <a:t>Director: Chao Gan</a:t>
            </a:r>
          </a:p>
          <a:p>
            <a:pPr marL="0" indent="0">
              <a:lnSpc>
                <a:spcPct val="150000"/>
              </a:lnSpc>
              <a:buNone/>
            </a:pPr>
            <a:r>
              <a:rPr lang="en-US" sz="1400" dirty="0">
                <a:latin typeface="Montserrat ExtraLight" pitchFamily="2" charset="77"/>
              </a:rPr>
              <a:t>Year: 2016</a:t>
            </a:r>
          </a:p>
          <a:p>
            <a:pPr marL="0" indent="0">
              <a:lnSpc>
                <a:spcPct val="150000"/>
              </a:lnSpc>
              <a:buNone/>
            </a:pPr>
            <a:r>
              <a:rPr lang="en-US" sz="1400" dirty="0">
                <a:latin typeface="Montserrat ExtraLight" pitchFamily="2" charset="77"/>
              </a:rPr>
              <a:t>Episodes: 6</a:t>
            </a:r>
          </a:p>
          <a:p>
            <a:pPr marL="0" indent="0">
              <a:lnSpc>
                <a:spcPct val="150000"/>
              </a:lnSpc>
              <a:buNone/>
            </a:pPr>
            <a:r>
              <a:rPr lang="en-US" sz="1400" dirty="0">
                <a:latin typeface="Montserrat ExtraLight" pitchFamily="2" charset="77"/>
              </a:rPr>
              <a:t>Running Time: 40min/episode</a:t>
            </a:r>
            <a:r>
              <a:rPr lang="en-US" sz="1400" dirty="0">
                <a:solidFill>
                  <a:srgbClr val="C00000"/>
                </a:solidFill>
                <a:latin typeface="Montserrat ExtraLight" pitchFamily="2" charset="77"/>
              </a:rPr>
              <a:t> </a:t>
            </a:r>
          </a:p>
          <a:p>
            <a:pPr marL="0" indent="0">
              <a:lnSpc>
                <a:spcPct val="150000"/>
              </a:lnSpc>
              <a:buNone/>
            </a:pPr>
            <a:r>
              <a:rPr lang="en-US" sz="1400" dirty="0">
                <a:latin typeface="Montserrat ExtraLight" pitchFamily="2" charset="77"/>
              </a:rPr>
              <a:t>Country: China</a:t>
            </a:r>
          </a:p>
          <a:p>
            <a:pPr marL="0" indent="0">
              <a:lnSpc>
                <a:spcPct val="150000"/>
              </a:lnSpc>
              <a:buNone/>
            </a:pPr>
            <a:r>
              <a:rPr lang="en-US" sz="1400" dirty="0">
                <a:latin typeface="Montserrat ExtraLight" pitchFamily="2" charset="77"/>
              </a:rPr>
              <a:t>Language: Mandarin</a:t>
            </a:r>
          </a:p>
          <a:p>
            <a:pPr marL="0" indent="0">
              <a:lnSpc>
                <a:spcPct val="150000"/>
              </a:lnSpc>
              <a:buNone/>
            </a:pPr>
            <a:r>
              <a:rPr lang="en-US" sz="1400" dirty="0">
                <a:latin typeface="Montserrat ExtraLight" pitchFamily="2" charset="77"/>
              </a:rPr>
              <a:t>Genre: Chinese culture</a:t>
            </a:r>
            <a:r>
              <a:rPr lang="en-GB" sz="1400" dirty="0">
                <a:latin typeface="Montserrat ExtraLight" pitchFamily="2" charset="77"/>
              </a:rPr>
              <a:t>,</a:t>
            </a:r>
            <a:r>
              <a:rPr lang="en-US" sz="1400" dirty="0">
                <a:latin typeface="Montserrat ExtraLight" pitchFamily="2" charset="77"/>
              </a:rPr>
              <a:t> </a:t>
            </a:r>
            <a:r>
              <a:rPr lang="en-GB" sz="1400" dirty="0">
                <a:latin typeface="Montserrat ExtraLight" pitchFamily="2" charset="77"/>
              </a:rPr>
              <a:t>plants</a:t>
            </a:r>
            <a:r>
              <a:rPr lang="en-US" sz="1400" dirty="0">
                <a:latin typeface="Montserrat ExtraLight" pitchFamily="2" charset="77"/>
              </a:rPr>
              <a:t> </a:t>
            </a:r>
            <a:r>
              <a:rPr lang="en-GB" sz="1400" dirty="0">
                <a:latin typeface="Montserrat ExtraLight" pitchFamily="2" charset="77"/>
              </a:rPr>
              <a:t>&amp;</a:t>
            </a:r>
            <a:r>
              <a:rPr lang="en-US" sz="1400" dirty="0">
                <a:latin typeface="Montserrat ExtraLight" pitchFamily="2" charset="77"/>
              </a:rPr>
              <a:t> </a:t>
            </a:r>
            <a:r>
              <a:rPr lang="en-GB" sz="1400" dirty="0">
                <a:latin typeface="Montserrat ExtraLight" pitchFamily="2" charset="77"/>
              </a:rPr>
              <a:t>animals</a:t>
            </a:r>
            <a:endParaRPr lang="en-US" sz="1400" dirty="0">
              <a:latin typeface="Montserrat ExtraLight" pitchFamily="2" charset="77"/>
            </a:endParaRPr>
          </a:p>
          <a:p>
            <a:pPr marL="0" indent="0">
              <a:lnSpc>
                <a:spcPct val="150000"/>
              </a:lnSpc>
              <a:buNone/>
            </a:pPr>
            <a:r>
              <a:rPr lang="en-US" sz="1400" dirty="0">
                <a:latin typeface="Montserrat ExtraLight" pitchFamily="2" charset="77"/>
              </a:rPr>
              <a:t>Subjects of interest: Language learners, audiences interested in Chinese culture</a:t>
            </a: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C8C4B7A-F126-A443-9A7B-7BA85DA707D2}"/>
              </a:ext>
            </a:extLst>
          </p:cNvPr>
          <p:cNvPicPr>
            <a:picLocks noChangeAspect="1"/>
          </p:cNvPicPr>
          <p:nvPr/>
        </p:nvPicPr>
        <p:blipFill>
          <a:blip r:embed="rId2"/>
          <a:stretch>
            <a:fillRect/>
          </a:stretch>
        </p:blipFill>
        <p:spPr>
          <a:xfrm>
            <a:off x="1141799" y="1932246"/>
            <a:ext cx="2911218" cy="3745084"/>
          </a:xfrm>
          <a:prstGeom prst="rect">
            <a:avLst/>
          </a:prstGeom>
        </p:spPr>
      </p:pic>
    </p:spTree>
    <p:extLst>
      <p:ext uri="{BB962C8B-B14F-4D97-AF65-F5344CB8AC3E}">
        <p14:creationId xmlns:p14="http://schemas.microsoft.com/office/powerpoint/2010/main" val="4105924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The tale of Chinese medicine</a:t>
            </a:r>
          </a:p>
        </p:txBody>
      </p:sp>
      <p:sp>
        <p:nvSpPr>
          <p:cNvPr id="3" name="Content Placeholder 2">
            <a:extLst>
              <a:ext uri="{FF2B5EF4-FFF2-40B4-BE49-F238E27FC236}">
                <a16:creationId xmlns:a16="http://schemas.microsoft.com/office/drawing/2014/main" id="{D7BAAFBF-1256-864A-B87B-4C405B67F4EA}"/>
              </a:ext>
            </a:extLst>
          </p:cNvPr>
          <p:cNvSpPr>
            <a:spLocks noGrp="1"/>
          </p:cNvSpPr>
          <p:nvPr>
            <p:ph idx="1"/>
          </p:nvPr>
        </p:nvSpPr>
        <p:spPr/>
        <p:txBody>
          <a:bodyPr>
            <a:normAutofit/>
          </a:bodyPr>
          <a:lstStyle/>
          <a:p>
            <a:pPr marL="0" indent="0">
              <a:lnSpc>
                <a:spcPct val="150000"/>
              </a:lnSpc>
              <a:buNone/>
            </a:pPr>
            <a:r>
              <a:rPr lang="en-US" sz="1800" i="1" dirty="0">
                <a:latin typeface="Montserrat ExtraLight" pitchFamily="2" charset="77"/>
              </a:rPr>
              <a:t>The Tale of Chinese Medicine </a:t>
            </a:r>
            <a:r>
              <a:rPr lang="en-US" sz="1800" dirty="0">
                <a:latin typeface="Montserrat ExtraLight" pitchFamily="2" charset="77"/>
              </a:rPr>
              <a:t>is a docuseries commissioned by the National Administration of Traditional Chinese Medicine to document the origins, heritage and developments of Chinese medicine. It is a visually stunning series that captures the history of different ingredients from forests, deserts and other exotic regions in China. </a:t>
            </a:r>
          </a:p>
          <a:p>
            <a:pPr marL="0" indent="0">
              <a:lnSpc>
                <a:spcPct val="150000"/>
              </a:lnSpc>
              <a:buNone/>
            </a:pPr>
            <a:r>
              <a:rPr lang="en-US" sz="1800" dirty="0">
                <a:latin typeface="Montserrat ExtraLight" pitchFamily="2" charset="77"/>
              </a:rPr>
              <a:t>The series has received a broadcast release on Jiangsu Station and CCTV and has received raving reviews. </a:t>
            </a:r>
            <a:r>
              <a:rPr lang="en-US" altLang="zh-CN" sz="1800" dirty="0">
                <a:latin typeface="Montserrat ExtraLight" pitchFamily="2" charset="77"/>
              </a:rPr>
              <a:t>The series is also currently available on </a:t>
            </a:r>
            <a:r>
              <a:rPr lang="en-US" altLang="zh-CN" sz="1800" dirty="0" err="1">
                <a:latin typeface="Montserrat ExtraLight" pitchFamily="2" charset="77"/>
              </a:rPr>
              <a:t>iQiyi</a:t>
            </a:r>
            <a:r>
              <a:rPr lang="en-US" altLang="zh-CN" sz="1800" dirty="0">
                <a:latin typeface="Montserrat ExtraLight" pitchFamily="2" charset="77"/>
              </a:rPr>
              <a:t>, one of China’s leading streaming platforms.</a:t>
            </a:r>
            <a:endParaRPr lang="en-US" sz="1800" dirty="0">
              <a:latin typeface="Montserrat ExtraLight" pitchFamily="2" charset="77"/>
            </a:endParaRP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1707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tales from modern china</a:t>
            </a:r>
          </a:p>
        </p:txBody>
      </p:sp>
      <p:sp>
        <p:nvSpPr>
          <p:cNvPr id="3" name="Content Placeholder 2">
            <a:extLst>
              <a:ext uri="{FF2B5EF4-FFF2-40B4-BE49-F238E27FC236}">
                <a16:creationId xmlns:a16="http://schemas.microsoft.com/office/drawing/2014/main" id="{D7BAAFBF-1256-864A-B87B-4C405B67F4EA}"/>
              </a:ext>
            </a:extLst>
          </p:cNvPr>
          <p:cNvSpPr>
            <a:spLocks noGrp="1"/>
          </p:cNvSpPr>
          <p:nvPr>
            <p:ph idx="1"/>
          </p:nvPr>
        </p:nvSpPr>
        <p:spPr>
          <a:xfrm>
            <a:off x="4522572" y="1825625"/>
            <a:ext cx="6831227" cy="4351338"/>
          </a:xfrm>
        </p:spPr>
        <p:txBody>
          <a:bodyPr>
            <a:normAutofit/>
          </a:bodyPr>
          <a:lstStyle/>
          <a:p>
            <a:pPr marL="0" indent="0">
              <a:lnSpc>
                <a:spcPct val="150000"/>
              </a:lnSpc>
              <a:buNone/>
            </a:pPr>
            <a:r>
              <a:rPr lang="en-US" sz="1400" dirty="0">
                <a:latin typeface="Montserrat ExtraLight" pitchFamily="2" charset="77"/>
              </a:rPr>
              <a:t>Director: </a:t>
            </a:r>
            <a:r>
              <a:rPr lang="en-GB" sz="1400" dirty="0">
                <a:latin typeface="Montserrat ExtraLight" pitchFamily="2" charset="77"/>
              </a:rPr>
              <a:t>Giulia Clark</a:t>
            </a:r>
            <a:endParaRPr lang="en-US" sz="1400" dirty="0">
              <a:latin typeface="Montserrat ExtraLight" pitchFamily="2" charset="77"/>
            </a:endParaRPr>
          </a:p>
          <a:p>
            <a:pPr marL="0" indent="0">
              <a:lnSpc>
                <a:spcPct val="150000"/>
              </a:lnSpc>
              <a:buNone/>
            </a:pPr>
            <a:r>
              <a:rPr lang="en-US" sz="1400" dirty="0">
                <a:latin typeface="Montserrat ExtraLight" pitchFamily="2" charset="77"/>
              </a:rPr>
              <a:t>Year: 2017</a:t>
            </a:r>
          </a:p>
          <a:p>
            <a:pPr marL="0" indent="0">
              <a:lnSpc>
                <a:spcPct val="150000"/>
              </a:lnSpc>
              <a:buNone/>
            </a:pPr>
            <a:r>
              <a:rPr lang="en-US" sz="1400" dirty="0">
                <a:latin typeface="Montserrat ExtraLight" pitchFamily="2" charset="77"/>
              </a:rPr>
              <a:t>Episodes: 6</a:t>
            </a:r>
          </a:p>
          <a:p>
            <a:pPr marL="0" indent="0">
              <a:lnSpc>
                <a:spcPct val="150000"/>
              </a:lnSpc>
              <a:buNone/>
            </a:pPr>
            <a:r>
              <a:rPr lang="en-US" sz="1400" dirty="0">
                <a:latin typeface="Montserrat ExtraLight" pitchFamily="2" charset="77"/>
              </a:rPr>
              <a:t>Running Time: 23min/episode</a:t>
            </a:r>
            <a:r>
              <a:rPr lang="en-US" sz="1400" dirty="0">
                <a:solidFill>
                  <a:srgbClr val="C00000"/>
                </a:solidFill>
                <a:latin typeface="Montserrat ExtraLight" pitchFamily="2" charset="77"/>
              </a:rPr>
              <a:t> </a:t>
            </a:r>
          </a:p>
          <a:p>
            <a:pPr marL="0" indent="0">
              <a:lnSpc>
                <a:spcPct val="150000"/>
              </a:lnSpc>
              <a:buNone/>
            </a:pPr>
            <a:r>
              <a:rPr lang="en-US" sz="1400" dirty="0">
                <a:latin typeface="Montserrat ExtraLight" pitchFamily="2" charset="77"/>
              </a:rPr>
              <a:t>Country: China, UK</a:t>
            </a:r>
          </a:p>
          <a:p>
            <a:pPr marL="0" indent="0">
              <a:lnSpc>
                <a:spcPct val="150000"/>
              </a:lnSpc>
              <a:buNone/>
            </a:pPr>
            <a:r>
              <a:rPr lang="en-US" sz="1400" dirty="0">
                <a:latin typeface="Montserrat ExtraLight" pitchFamily="2" charset="77"/>
              </a:rPr>
              <a:t>Language: Mandarin, English</a:t>
            </a:r>
          </a:p>
          <a:p>
            <a:pPr marL="0" indent="0">
              <a:lnSpc>
                <a:spcPct val="150000"/>
              </a:lnSpc>
              <a:buNone/>
            </a:pPr>
            <a:r>
              <a:rPr lang="en-US" sz="1400" dirty="0">
                <a:latin typeface="Montserrat ExtraLight" pitchFamily="2" charset="77"/>
              </a:rPr>
              <a:t>Genre: Travel, Modern China</a:t>
            </a:r>
          </a:p>
          <a:p>
            <a:pPr marL="0" indent="0">
              <a:lnSpc>
                <a:spcPct val="150000"/>
              </a:lnSpc>
              <a:buNone/>
            </a:pPr>
            <a:r>
              <a:rPr lang="en-US" sz="1400" dirty="0">
                <a:latin typeface="Montserrat ExtraLight" pitchFamily="2" charset="77"/>
              </a:rPr>
              <a:t>Subjects of interest: Language learners, audiences interested in modern China</a:t>
            </a: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227947D-445E-364D-9AFB-BF6B1E418F53}"/>
              </a:ext>
            </a:extLst>
          </p:cNvPr>
          <p:cNvPicPr>
            <a:picLocks noChangeAspect="1"/>
          </p:cNvPicPr>
          <p:nvPr/>
        </p:nvPicPr>
        <p:blipFill>
          <a:blip r:embed="rId2"/>
          <a:stretch>
            <a:fillRect/>
          </a:stretch>
        </p:blipFill>
        <p:spPr>
          <a:xfrm>
            <a:off x="1296271" y="1833392"/>
            <a:ext cx="2725852" cy="4088778"/>
          </a:xfrm>
          <a:prstGeom prst="rect">
            <a:avLst/>
          </a:prstGeom>
        </p:spPr>
      </p:pic>
    </p:spTree>
    <p:extLst>
      <p:ext uri="{BB962C8B-B14F-4D97-AF65-F5344CB8AC3E}">
        <p14:creationId xmlns:p14="http://schemas.microsoft.com/office/powerpoint/2010/main" val="2221653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Tales from modern china</a:t>
            </a:r>
          </a:p>
        </p:txBody>
      </p:sp>
      <p:sp>
        <p:nvSpPr>
          <p:cNvPr id="3" name="Content Placeholder 2">
            <a:extLst>
              <a:ext uri="{FF2B5EF4-FFF2-40B4-BE49-F238E27FC236}">
                <a16:creationId xmlns:a16="http://schemas.microsoft.com/office/drawing/2014/main" id="{D7BAAFBF-1256-864A-B87B-4C405B67F4EA}"/>
              </a:ext>
            </a:extLst>
          </p:cNvPr>
          <p:cNvSpPr>
            <a:spLocks noGrp="1"/>
          </p:cNvSpPr>
          <p:nvPr>
            <p:ph idx="1"/>
          </p:nvPr>
        </p:nvSpPr>
        <p:spPr/>
        <p:txBody>
          <a:bodyPr>
            <a:normAutofit/>
          </a:bodyPr>
          <a:lstStyle/>
          <a:p>
            <a:pPr marL="0" indent="0">
              <a:lnSpc>
                <a:spcPct val="150000"/>
              </a:lnSpc>
              <a:buNone/>
            </a:pPr>
            <a:r>
              <a:rPr lang="en-US" sz="1800" i="1" dirty="0">
                <a:latin typeface="Montserrat ExtraLight" pitchFamily="2" charset="77"/>
              </a:rPr>
              <a:t>Tales from Modern China (Modern China)</a:t>
            </a:r>
            <a:r>
              <a:rPr lang="en-US" sz="1800" dirty="0">
                <a:latin typeface="Montserrat ExtraLight" pitchFamily="2" charset="77"/>
              </a:rPr>
              <a:t> is a co-production between Jiangsu Broadcasting Station and BBC. The series aimed to create a high quality docuseries that explores different facets of modern China. In particular, </a:t>
            </a:r>
            <a:r>
              <a:rPr lang="en-US" sz="1800" i="1" dirty="0">
                <a:latin typeface="Montserrat ExtraLight" pitchFamily="2" charset="77"/>
              </a:rPr>
              <a:t>Modern China</a:t>
            </a:r>
            <a:r>
              <a:rPr lang="en-US" sz="1800" dirty="0">
                <a:latin typeface="Montserrat ExtraLight" pitchFamily="2" charset="77"/>
              </a:rPr>
              <a:t> attempted to capture authentic Chinese society and help western audiences get a better understanding of modern China. </a:t>
            </a:r>
          </a:p>
          <a:p>
            <a:pPr marL="0" indent="0">
              <a:lnSpc>
                <a:spcPct val="150000"/>
              </a:lnSpc>
              <a:buNone/>
            </a:pPr>
            <a:r>
              <a:rPr lang="en-US" sz="1800" dirty="0">
                <a:latin typeface="Montserrat ExtraLight" pitchFamily="2" charset="77"/>
              </a:rPr>
              <a:t>The series is divided into 6 episodes, each focusing on one geographical region of China (central, northeast, northwest, south, southeast, and southwest). Each episode explores the cultural differences in the different regions and was aired on both Jiangsu Station and BBC World News in 2017.</a:t>
            </a:r>
            <a:r>
              <a:rPr lang="zh-CN" altLang="en-US" sz="1800" dirty="0">
                <a:latin typeface="Montserrat ExtraLight" pitchFamily="2" charset="77"/>
              </a:rPr>
              <a:t> </a:t>
            </a:r>
            <a:r>
              <a:rPr lang="en-US" altLang="zh-CN" sz="1800" dirty="0">
                <a:latin typeface="Montserrat ExtraLight" pitchFamily="2" charset="77"/>
              </a:rPr>
              <a:t>The series is also currently available on </a:t>
            </a:r>
            <a:r>
              <a:rPr lang="en-US" altLang="zh-CN" sz="1800" dirty="0" err="1">
                <a:latin typeface="Montserrat ExtraLight" pitchFamily="2" charset="77"/>
              </a:rPr>
              <a:t>iQiyi</a:t>
            </a:r>
            <a:r>
              <a:rPr lang="en-US" altLang="zh-CN" sz="1800" dirty="0">
                <a:latin typeface="Montserrat ExtraLight" pitchFamily="2" charset="77"/>
              </a:rPr>
              <a:t>, one of China’s leading streaming platforms.</a:t>
            </a:r>
            <a:endParaRPr lang="en-US" sz="1800" dirty="0">
              <a:latin typeface="Montserrat ExtraLight" pitchFamily="2" charset="77"/>
            </a:endParaRP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9341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2B3F5BE-F625-744F-A1F7-9A9630DDE83C}"/>
              </a:ext>
            </a:extLst>
          </p:cNvPr>
          <p:cNvSpPr>
            <a:spLocks noGrp="1"/>
          </p:cNvSpPr>
          <p:nvPr>
            <p:ph type="title"/>
          </p:nvPr>
        </p:nvSpPr>
        <p:spPr>
          <a:xfrm>
            <a:off x="1154210" y="3806744"/>
            <a:ext cx="3949131" cy="2328642"/>
          </a:xfrm>
        </p:spPr>
        <p:txBody>
          <a:bodyPr>
            <a:noAutofit/>
          </a:bodyPr>
          <a:lstStyle/>
          <a:p>
            <a:r>
              <a:rPr lang="en-US" sz="7200" dirty="0">
                <a:solidFill>
                  <a:srgbClr val="FFFCF8"/>
                </a:solidFill>
                <a:latin typeface="Ombudsman Stencil" pitchFamily="2" charset="0"/>
              </a:rPr>
              <a:t>What to</a:t>
            </a:r>
            <a:br>
              <a:rPr lang="en-US" sz="7200" dirty="0">
                <a:solidFill>
                  <a:srgbClr val="FFFCF8"/>
                </a:solidFill>
                <a:latin typeface="Ombudsman Stencil" pitchFamily="2" charset="0"/>
              </a:rPr>
            </a:br>
            <a:r>
              <a:rPr lang="en-US" sz="7200" dirty="0">
                <a:solidFill>
                  <a:srgbClr val="FFFCF8"/>
                </a:solidFill>
                <a:latin typeface="Ombudsman Stencil" pitchFamily="2" charset="0"/>
              </a:rPr>
              <a:t>distribute?</a:t>
            </a:r>
          </a:p>
        </p:txBody>
      </p:sp>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9220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D32434-72C2-B646-A849-AC1DCC1D47BA}"/>
              </a:ext>
            </a:extLst>
          </p:cNvPr>
          <p:cNvSpPr txBox="1">
            <a:spLocks/>
          </p:cNvSpPr>
          <p:nvPr/>
        </p:nvSpPr>
        <p:spPr>
          <a:xfrm>
            <a:off x="838200" y="3651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u="sng" dirty="0">
                <a:solidFill>
                  <a:srgbClr val="FFFCF8"/>
                </a:solidFill>
                <a:latin typeface="Ombudsman Stencil" pitchFamily="2" charset="0"/>
              </a:rPr>
              <a:t>Problems of distributing Chinese content</a:t>
            </a:r>
          </a:p>
        </p:txBody>
      </p:sp>
      <p:sp>
        <p:nvSpPr>
          <p:cNvPr id="10" name="Content Placeholder 2">
            <a:extLst>
              <a:ext uri="{FF2B5EF4-FFF2-40B4-BE49-F238E27FC236}">
                <a16:creationId xmlns:a16="http://schemas.microsoft.com/office/drawing/2014/main" id="{2C4F3684-58A0-E54D-A035-BEA414A47268}"/>
              </a:ext>
            </a:extLst>
          </p:cNvPr>
          <p:cNvSpPr txBox="1">
            <a:spLocks/>
          </p:cNvSpPr>
          <p:nvPr/>
        </p:nvSpPr>
        <p:spPr>
          <a:xfrm>
            <a:off x="838200" y="1825625"/>
            <a:ext cx="10515600"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50000"/>
              </a:lnSpc>
              <a:buFont typeface="+mj-lt"/>
              <a:buAutoNum type="arabicPeriod"/>
            </a:pPr>
            <a:r>
              <a:rPr lang="en-US" sz="2000" dirty="0">
                <a:solidFill>
                  <a:srgbClr val="FFFCF8"/>
                </a:solidFill>
                <a:latin typeface="Montserrat ExtraLight" pitchFamily="2" charset="77"/>
              </a:rPr>
              <a:t>Commercial films: inability to reach beyond Chinese audiences i.e. &gt;80% of audiences for </a:t>
            </a:r>
            <a:r>
              <a:rPr lang="en-US" sz="2000" i="1" dirty="0">
                <a:solidFill>
                  <a:srgbClr val="FFFCF8"/>
                </a:solidFill>
                <a:latin typeface="Montserrat ExtraLight" pitchFamily="2" charset="77"/>
              </a:rPr>
              <a:t>Wandering Earth </a:t>
            </a:r>
            <a:r>
              <a:rPr lang="en-US" sz="2000" dirty="0">
                <a:solidFill>
                  <a:srgbClr val="FFFCF8"/>
                </a:solidFill>
                <a:latin typeface="Montserrat ExtraLight" pitchFamily="2" charset="77"/>
              </a:rPr>
              <a:t>are Chinese</a:t>
            </a:r>
          </a:p>
          <a:p>
            <a:pPr marL="457200" indent="-457200">
              <a:lnSpc>
                <a:spcPct val="150000"/>
              </a:lnSpc>
              <a:buFont typeface="+mj-lt"/>
              <a:buAutoNum type="arabicPeriod"/>
            </a:pPr>
            <a:r>
              <a:rPr lang="en-US" sz="2000" dirty="0">
                <a:solidFill>
                  <a:srgbClr val="FFFCF8"/>
                </a:solidFill>
                <a:latin typeface="Montserrat ExtraLight" pitchFamily="2" charset="77"/>
              </a:rPr>
              <a:t>Arthouse films: limited audience pool, fierce competition between all foreign arthouse films i.e. NA box office for </a:t>
            </a:r>
            <a:r>
              <a:rPr lang="en-US" sz="2000" i="1" dirty="0">
                <a:solidFill>
                  <a:srgbClr val="FFFCF8"/>
                </a:solidFill>
                <a:latin typeface="Montserrat ExtraLight" pitchFamily="2" charset="77"/>
              </a:rPr>
              <a:t>Long Day’s Journey into Night</a:t>
            </a:r>
            <a:r>
              <a:rPr lang="en-US" sz="2000" dirty="0">
                <a:solidFill>
                  <a:srgbClr val="FFFCF8"/>
                </a:solidFill>
                <a:latin typeface="Montserrat ExtraLight" pitchFamily="2" charset="77"/>
              </a:rPr>
              <a:t> (best performing arthouse film in April 2019) is  $400k, approximately 20k views</a:t>
            </a:r>
          </a:p>
          <a:p>
            <a:pPr marL="457200" indent="-457200">
              <a:lnSpc>
                <a:spcPct val="150000"/>
              </a:lnSpc>
              <a:buFont typeface="+mj-lt"/>
              <a:buAutoNum type="arabicPeriod"/>
            </a:pPr>
            <a:r>
              <a:rPr lang="en-US" sz="2000" dirty="0">
                <a:solidFill>
                  <a:srgbClr val="FFFCF8"/>
                </a:solidFill>
                <a:latin typeface="Montserrat ExtraLight" pitchFamily="2" charset="77"/>
              </a:rPr>
              <a:t>Documentary films: even smaller audience pool, many films are politically sensitive</a:t>
            </a:r>
          </a:p>
          <a:p>
            <a:pPr marL="457200" indent="-457200">
              <a:lnSpc>
                <a:spcPct val="150000"/>
              </a:lnSpc>
              <a:buFont typeface="+mj-lt"/>
              <a:buAutoNum type="arabicPeriod"/>
            </a:pPr>
            <a:r>
              <a:rPr lang="en-US" sz="2000" dirty="0">
                <a:solidFill>
                  <a:srgbClr val="FFFCF8"/>
                </a:solidFill>
                <a:latin typeface="Montserrat ExtraLight" pitchFamily="2" charset="77"/>
              </a:rPr>
              <a:t>TV series: sometimes high cultural barrier i.e. 1</a:t>
            </a:r>
            <a:r>
              <a:rPr lang="en-US" sz="2000" baseline="30000" dirty="0">
                <a:solidFill>
                  <a:srgbClr val="FFFCF8"/>
                </a:solidFill>
                <a:latin typeface="Montserrat ExtraLight" pitchFamily="2" charset="77"/>
              </a:rPr>
              <a:t>st</a:t>
            </a:r>
            <a:r>
              <a:rPr lang="en-US" sz="2000" dirty="0">
                <a:solidFill>
                  <a:srgbClr val="FFFCF8"/>
                </a:solidFill>
                <a:latin typeface="Montserrat ExtraLight" pitchFamily="2" charset="77"/>
              </a:rPr>
              <a:t> episode of </a:t>
            </a:r>
            <a:r>
              <a:rPr lang="en-US" sz="2000" i="1" dirty="0">
                <a:solidFill>
                  <a:srgbClr val="FFFCF8"/>
                </a:solidFill>
                <a:latin typeface="Montserrat ExtraLight" pitchFamily="2" charset="77"/>
              </a:rPr>
              <a:t>The Longest Day in </a:t>
            </a:r>
            <a:r>
              <a:rPr lang="en-US" sz="2000" i="1" dirty="0" err="1">
                <a:solidFill>
                  <a:srgbClr val="FFFCF8"/>
                </a:solidFill>
                <a:latin typeface="Montserrat ExtraLight" pitchFamily="2" charset="77"/>
              </a:rPr>
              <a:t>Chang’an</a:t>
            </a:r>
            <a:r>
              <a:rPr lang="en-US" sz="2000" dirty="0">
                <a:solidFill>
                  <a:srgbClr val="FFFCF8"/>
                </a:solidFill>
                <a:latin typeface="Montserrat ExtraLight" pitchFamily="2" charset="77"/>
              </a:rPr>
              <a:t> had 1 million views on YouTube, by the 4</a:t>
            </a:r>
            <a:r>
              <a:rPr lang="en-US" sz="2000" baseline="30000" dirty="0">
                <a:solidFill>
                  <a:srgbClr val="FFFCF8"/>
                </a:solidFill>
                <a:latin typeface="Montserrat ExtraLight" pitchFamily="2" charset="77"/>
              </a:rPr>
              <a:t>th</a:t>
            </a:r>
            <a:r>
              <a:rPr lang="en-US" sz="2000" dirty="0">
                <a:solidFill>
                  <a:srgbClr val="FFFCF8"/>
                </a:solidFill>
                <a:latin typeface="Montserrat ExtraLight" pitchFamily="2" charset="77"/>
              </a:rPr>
              <a:t> episode, dropped to 65k</a:t>
            </a:r>
          </a:p>
          <a:p>
            <a:pPr marL="457200" indent="-457200">
              <a:lnSpc>
                <a:spcPct val="150000"/>
              </a:lnSpc>
              <a:buFont typeface="+mj-lt"/>
              <a:buAutoNum type="arabicPeriod"/>
            </a:pPr>
            <a:r>
              <a:rPr lang="en-US" sz="2000" dirty="0">
                <a:solidFill>
                  <a:srgbClr val="FFFCF8"/>
                </a:solidFill>
                <a:latin typeface="Montserrat ExtraLight" pitchFamily="2" charset="77"/>
              </a:rPr>
              <a:t>Animation films/series: few quality productions</a:t>
            </a:r>
          </a:p>
        </p:txBody>
      </p:sp>
    </p:spTree>
    <p:extLst>
      <p:ext uri="{BB962C8B-B14F-4D97-AF65-F5344CB8AC3E}">
        <p14:creationId xmlns:p14="http://schemas.microsoft.com/office/powerpoint/2010/main" val="34009501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4E1DBFC-5D8D-5743-8551-782A2E8F8E85}"/>
              </a:ext>
            </a:extLst>
          </p:cNvPr>
          <p:cNvSpPr/>
          <p:nvPr/>
        </p:nvSpPr>
        <p:spPr>
          <a:xfrm>
            <a:off x="214184" y="222421"/>
            <a:ext cx="11763632"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22D32434-72C2-B646-A849-AC1DCC1D47BA}"/>
              </a:ext>
            </a:extLst>
          </p:cNvPr>
          <p:cNvSpPr txBox="1">
            <a:spLocks/>
          </p:cNvSpPr>
          <p:nvPr/>
        </p:nvSpPr>
        <p:spPr>
          <a:xfrm>
            <a:off x="8719751" y="3829691"/>
            <a:ext cx="2965621" cy="21046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4000" dirty="0">
                <a:solidFill>
                  <a:srgbClr val="FFFCF8"/>
                </a:solidFill>
                <a:latin typeface="Ombudsman Stencil" pitchFamily="2" charset="0"/>
              </a:rPr>
              <a:t>Choice of product</a:t>
            </a:r>
          </a:p>
          <a:p>
            <a:pPr algn="r"/>
            <a:r>
              <a:rPr lang="en-US" sz="6000" u="sng" dirty="0">
                <a:solidFill>
                  <a:srgbClr val="FFFCF8"/>
                </a:solidFill>
                <a:latin typeface="Ombudsman Stencil" pitchFamily="2" charset="0"/>
              </a:rPr>
              <a:t>Docuseries</a:t>
            </a:r>
          </a:p>
        </p:txBody>
      </p:sp>
      <p:sp>
        <p:nvSpPr>
          <p:cNvPr id="5" name="Rectangle 4">
            <a:extLst>
              <a:ext uri="{FF2B5EF4-FFF2-40B4-BE49-F238E27FC236}">
                <a16:creationId xmlns:a16="http://schemas.microsoft.com/office/drawing/2014/main" id="{7FF4A9AD-DD79-0D4F-8595-C191EFAE3C09}"/>
              </a:ext>
            </a:extLst>
          </p:cNvPr>
          <p:cNvSpPr/>
          <p:nvPr/>
        </p:nvSpPr>
        <p:spPr>
          <a:xfrm>
            <a:off x="8229600" y="229200"/>
            <a:ext cx="3748215" cy="6413157"/>
          </a:xfrm>
          <a:prstGeom prst="rect">
            <a:avLst/>
          </a:prstGeom>
          <a:noFill/>
          <a:ln w="57150">
            <a:solidFill>
              <a:srgbClr val="FFFCF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CF384DF-A4E8-A14A-9BFF-C599FD129FA2}"/>
              </a:ext>
            </a:extLst>
          </p:cNvPr>
          <p:cNvSpPr/>
          <p:nvPr/>
        </p:nvSpPr>
        <p:spPr>
          <a:xfrm>
            <a:off x="1223319" y="895862"/>
            <a:ext cx="2248929" cy="224892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Montserrat ExtraLight" pitchFamily="2" charset="77"/>
              </a:rPr>
              <a:t>Uniquely suited to educate audiences</a:t>
            </a:r>
          </a:p>
        </p:txBody>
      </p:sp>
      <p:sp>
        <p:nvSpPr>
          <p:cNvPr id="9" name="Oval 8">
            <a:extLst>
              <a:ext uri="{FF2B5EF4-FFF2-40B4-BE49-F238E27FC236}">
                <a16:creationId xmlns:a16="http://schemas.microsoft.com/office/drawing/2014/main" id="{48341DF3-68CE-1247-BFA5-0C6ADED6CCDA}"/>
              </a:ext>
            </a:extLst>
          </p:cNvPr>
          <p:cNvSpPr/>
          <p:nvPr/>
        </p:nvSpPr>
        <p:spPr>
          <a:xfrm>
            <a:off x="4971535" y="895862"/>
            <a:ext cx="2248929" cy="224892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Montserrat ExtraLight" pitchFamily="2" charset="77"/>
              </a:rPr>
              <a:t>Lower acquisition prices</a:t>
            </a:r>
          </a:p>
        </p:txBody>
      </p:sp>
      <p:sp>
        <p:nvSpPr>
          <p:cNvPr id="11" name="Oval 10">
            <a:extLst>
              <a:ext uri="{FF2B5EF4-FFF2-40B4-BE49-F238E27FC236}">
                <a16:creationId xmlns:a16="http://schemas.microsoft.com/office/drawing/2014/main" id="{1EEBC799-B9FC-774D-A08C-A90706B33ABD}"/>
              </a:ext>
            </a:extLst>
          </p:cNvPr>
          <p:cNvSpPr/>
          <p:nvPr/>
        </p:nvSpPr>
        <p:spPr>
          <a:xfrm>
            <a:off x="1223319" y="3685399"/>
            <a:ext cx="2248929" cy="224892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Montserrat ExtraLight" pitchFamily="2" charset="77"/>
              </a:rPr>
              <a:t>Lower cultural barriers</a:t>
            </a:r>
          </a:p>
        </p:txBody>
      </p:sp>
      <p:sp>
        <p:nvSpPr>
          <p:cNvPr id="12" name="Oval 11">
            <a:extLst>
              <a:ext uri="{FF2B5EF4-FFF2-40B4-BE49-F238E27FC236}">
                <a16:creationId xmlns:a16="http://schemas.microsoft.com/office/drawing/2014/main" id="{85974732-5F2D-6940-A111-9CBDF37DE9B4}"/>
              </a:ext>
            </a:extLst>
          </p:cNvPr>
          <p:cNvSpPr/>
          <p:nvPr/>
        </p:nvSpPr>
        <p:spPr>
          <a:xfrm>
            <a:off x="4971535" y="3685399"/>
            <a:ext cx="2248929" cy="2248929"/>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dirty="0">
                <a:latin typeface="Montserrat ExtraLight" pitchFamily="2" charset="77"/>
              </a:rPr>
              <a:t>Lower political risks</a:t>
            </a:r>
            <a:endParaRPr lang="en-US" dirty="0">
              <a:latin typeface="Montserrat Thin" pitchFamily="2" charset="77"/>
            </a:endParaRPr>
          </a:p>
        </p:txBody>
      </p:sp>
    </p:spTree>
    <p:extLst>
      <p:ext uri="{BB962C8B-B14F-4D97-AF65-F5344CB8AC3E}">
        <p14:creationId xmlns:p14="http://schemas.microsoft.com/office/powerpoint/2010/main" val="3985563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E909EEE-5350-0046-A529-9FD58B3BBC4E}"/>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271DD2F-D728-4643-B55D-0D03BCF75A66}"/>
              </a:ext>
            </a:extLst>
          </p:cNvPr>
          <p:cNvSpPr txBox="1">
            <a:spLocks/>
          </p:cNvSpPr>
          <p:nvPr/>
        </p:nvSpPr>
        <p:spPr>
          <a:xfrm>
            <a:off x="1129495" y="3633749"/>
            <a:ext cx="3949131" cy="232864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7200" dirty="0">
                <a:latin typeface="Ombudsman Stencil" pitchFamily="2" charset="0"/>
              </a:rPr>
              <a:t>how to</a:t>
            </a:r>
            <a:br>
              <a:rPr lang="en-US" sz="7200" dirty="0">
                <a:latin typeface="Ombudsman Stencil" pitchFamily="2" charset="0"/>
              </a:rPr>
            </a:br>
            <a:r>
              <a:rPr lang="en-US" sz="7200" dirty="0">
                <a:latin typeface="Ombudsman Stencil" pitchFamily="2" charset="0"/>
              </a:rPr>
              <a:t>distribute?</a:t>
            </a:r>
          </a:p>
        </p:txBody>
      </p:sp>
    </p:spTree>
    <p:extLst>
      <p:ext uri="{BB962C8B-B14F-4D97-AF65-F5344CB8AC3E}">
        <p14:creationId xmlns:p14="http://schemas.microsoft.com/office/powerpoint/2010/main" val="1299785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2EB011A-7A59-6C48-89AF-C0BCF979D911}"/>
              </a:ext>
            </a:extLst>
          </p:cNvPr>
          <p:cNvSpPr/>
          <p:nvPr/>
        </p:nvSpPr>
        <p:spPr>
          <a:xfrm>
            <a:off x="8048367" y="222419"/>
            <a:ext cx="3922776"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AA473B1-8649-9148-8174-77B91EF018C8}"/>
              </a:ext>
            </a:extLst>
          </p:cNvPr>
          <p:cNvSpPr/>
          <p:nvPr/>
        </p:nvSpPr>
        <p:spPr>
          <a:xfrm>
            <a:off x="214184" y="222419"/>
            <a:ext cx="3922776"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ontent Placeholder 2">
            <a:extLst>
              <a:ext uri="{FF2B5EF4-FFF2-40B4-BE49-F238E27FC236}">
                <a16:creationId xmlns:a16="http://schemas.microsoft.com/office/drawing/2014/main" id="{714D40D5-373C-EB43-B650-E3F8C25B8C29}"/>
              </a:ext>
            </a:extLst>
          </p:cNvPr>
          <p:cNvSpPr>
            <a:spLocks noGrp="1"/>
          </p:cNvSpPr>
          <p:nvPr>
            <p:ph idx="1"/>
          </p:nvPr>
        </p:nvSpPr>
        <p:spPr>
          <a:xfrm>
            <a:off x="4605983" y="3561506"/>
            <a:ext cx="2973361" cy="1083542"/>
          </a:xfrm>
        </p:spPr>
        <p:txBody>
          <a:bodyPr>
            <a:noAutofit/>
          </a:bodyPr>
          <a:lstStyle/>
          <a:p>
            <a:pPr marL="0" indent="0" algn="ctr">
              <a:lnSpc>
                <a:spcPct val="170000"/>
              </a:lnSpc>
              <a:buNone/>
            </a:pPr>
            <a:r>
              <a:rPr lang="en-US" sz="1600" dirty="0">
                <a:latin typeface="Montserrat ExtraLight" pitchFamily="2" charset="77"/>
              </a:rPr>
              <a:t>GROWING COMPETITION FROM NICHE PLATFORMS</a:t>
            </a:r>
          </a:p>
        </p:txBody>
      </p:sp>
      <p:sp>
        <p:nvSpPr>
          <p:cNvPr id="12" name="Title 1">
            <a:extLst>
              <a:ext uri="{FF2B5EF4-FFF2-40B4-BE49-F238E27FC236}">
                <a16:creationId xmlns:a16="http://schemas.microsoft.com/office/drawing/2014/main" id="{76CCDD1F-5F1F-9B42-9DBF-BE155D4D8234}"/>
              </a:ext>
            </a:extLst>
          </p:cNvPr>
          <p:cNvSpPr txBox="1">
            <a:spLocks/>
          </p:cNvSpPr>
          <p:nvPr/>
        </p:nvSpPr>
        <p:spPr>
          <a:xfrm>
            <a:off x="4436925" y="1668800"/>
            <a:ext cx="3311475" cy="1892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u="sng" dirty="0">
                <a:latin typeface="Ombudsman Stencil" pitchFamily="2" charset="0"/>
              </a:rPr>
              <a:t>FRAGMENTATION OF SVOD MARKET</a:t>
            </a:r>
          </a:p>
        </p:txBody>
      </p:sp>
      <p:sp>
        <p:nvSpPr>
          <p:cNvPr id="13" name="Title 1">
            <a:extLst>
              <a:ext uri="{FF2B5EF4-FFF2-40B4-BE49-F238E27FC236}">
                <a16:creationId xmlns:a16="http://schemas.microsoft.com/office/drawing/2014/main" id="{9157C69D-3E68-AA4F-9BB5-6DD8A12808FC}"/>
              </a:ext>
            </a:extLst>
          </p:cNvPr>
          <p:cNvSpPr txBox="1">
            <a:spLocks/>
          </p:cNvSpPr>
          <p:nvPr/>
        </p:nvSpPr>
        <p:spPr>
          <a:xfrm>
            <a:off x="8206295" y="1668800"/>
            <a:ext cx="3606919" cy="1892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u="sng" dirty="0">
                <a:latin typeface="Ombudsman Stencil" pitchFamily="2" charset="0"/>
              </a:rPr>
              <a:t>CHANGE IN CONSUMER BEHAVIOR</a:t>
            </a:r>
          </a:p>
        </p:txBody>
      </p:sp>
      <p:sp>
        <p:nvSpPr>
          <p:cNvPr id="14" name="Content Placeholder 2">
            <a:extLst>
              <a:ext uri="{FF2B5EF4-FFF2-40B4-BE49-F238E27FC236}">
                <a16:creationId xmlns:a16="http://schemas.microsoft.com/office/drawing/2014/main" id="{734DFED0-00E4-9740-9611-8ABFCD4B5D06}"/>
              </a:ext>
            </a:extLst>
          </p:cNvPr>
          <p:cNvSpPr txBox="1">
            <a:spLocks/>
          </p:cNvSpPr>
          <p:nvPr/>
        </p:nvSpPr>
        <p:spPr>
          <a:xfrm>
            <a:off x="8301624" y="3561506"/>
            <a:ext cx="3416260" cy="133834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70000"/>
              </a:lnSpc>
              <a:buFont typeface="Arial" panose="020B0604020202020204" pitchFamily="34" charset="0"/>
              <a:buNone/>
            </a:pPr>
            <a:r>
              <a:rPr lang="en-US" sz="1600" dirty="0">
                <a:latin typeface="Montserrat ExtraLight" pitchFamily="2" charset="77"/>
              </a:rPr>
              <a:t>DECLINE IN “SOLOS”, 71% OF MARKET SUBSCRIBE TO MULTIPLE PLATFORMS</a:t>
            </a:r>
          </a:p>
        </p:txBody>
      </p:sp>
      <p:sp>
        <p:nvSpPr>
          <p:cNvPr id="15" name="Title 1">
            <a:extLst>
              <a:ext uri="{FF2B5EF4-FFF2-40B4-BE49-F238E27FC236}">
                <a16:creationId xmlns:a16="http://schemas.microsoft.com/office/drawing/2014/main" id="{F5558780-7EEC-774A-A934-7D78E0A42DF0}"/>
              </a:ext>
            </a:extLst>
          </p:cNvPr>
          <p:cNvSpPr txBox="1">
            <a:spLocks/>
          </p:cNvSpPr>
          <p:nvPr/>
        </p:nvSpPr>
        <p:spPr>
          <a:xfrm>
            <a:off x="306210" y="1668800"/>
            <a:ext cx="3738723" cy="18927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u="sng" dirty="0">
                <a:latin typeface="Ombudsman Stencil" pitchFamily="2" charset="0"/>
              </a:rPr>
              <a:t>Media consumption</a:t>
            </a:r>
          </a:p>
          <a:p>
            <a:pPr algn="ctr"/>
            <a:r>
              <a:rPr lang="en-US" sz="4000" u="sng" dirty="0">
                <a:latin typeface="Ombudsman Stencil" pitchFamily="2" charset="0"/>
              </a:rPr>
              <a:t>Increasingly online </a:t>
            </a:r>
          </a:p>
        </p:txBody>
      </p:sp>
      <p:sp>
        <p:nvSpPr>
          <p:cNvPr id="16" name="Content Placeholder 2">
            <a:extLst>
              <a:ext uri="{FF2B5EF4-FFF2-40B4-BE49-F238E27FC236}">
                <a16:creationId xmlns:a16="http://schemas.microsoft.com/office/drawing/2014/main" id="{4071FD80-1654-FB46-A3C2-F25D0F1541A5}"/>
              </a:ext>
            </a:extLst>
          </p:cNvPr>
          <p:cNvSpPr txBox="1">
            <a:spLocks/>
          </p:cNvSpPr>
          <p:nvPr/>
        </p:nvSpPr>
        <p:spPr>
          <a:xfrm>
            <a:off x="549303" y="3561506"/>
            <a:ext cx="3252536" cy="129000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70000"/>
              </a:lnSpc>
              <a:buFont typeface="Arial" panose="020B0604020202020204" pitchFamily="34" charset="0"/>
              <a:buNone/>
            </a:pPr>
            <a:r>
              <a:rPr lang="en-US" sz="1600" dirty="0">
                <a:latin typeface="Montserrat ExtraLight" pitchFamily="2" charset="77"/>
              </a:rPr>
              <a:t>60% OF YOUNG ADULTS PRIMARALY USE STERAMING TO WATCHING TV</a:t>
            </a:r>
          </a:p>
        </p:txBody>
      </p:sp>
    </p:spTree>
    <p:extLst>
      <p:ext uri="{BB962C8B-B14F-4D97-AF65-F5344CB8AC3E}">
        <p14:creationId xmlns:p14="http://schemas.microsoft.com/office/powerpoint/2010/main" val="3202741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1A99F-1FFD-6345-94FB-88CEEF724441}"/>
              </a:ext>
            </a:extLst>
          </p:cNvPr>
          <p:cNvSpPr>
            <a:spLocks noGrp="1"/>
          </p:cNvSpPr>
          <p:nvPr>
            <p:ph type="title"/>
          </p:nvPr>
        </p:nvSpPr>
        <p:spPr>
          <a:xfrm>
            <a:off x="838200" y="365125"/>
            <a:ext cx="10515600" cy="1325563"/>
          </a:xfrm>
        </p:spPr>
        <p:txBody>
          <a:bodyPr>
            <a:normAutofit/>
          </a:bodyPr>
          <a:lstStyle/>
          <a:p>
            <a:r>
              <a:rPr lang="en-US" sz="6000" u="sng" dirty="0">
                <a:latin typeface="Ombudsman Stencil" pitchFamily="2" charset="0"/>
              </a:rPr>
              <a:t>Problems in streaming</a:t>
            </a:r>
          </a:p>
        </p:txBody>
      </p:sp>
      <p:sp>
        <p:nvSpPr>
          <p:cNvPr id="4" name="Rectangle 3">
            <a:extLst>
              <a:ext uri="{FF2B5EF4-FFF2-40B4-BE49-F238E27FC236}">
                <a16:creationId xmlns:a16="http://schemas.microsoft.com/office/drawing/2014/main" id="{31DA9B6A-94EE-9F45-82BC-58CAAF9BE7DD}"/>
              </a:ext>
            </a:extLst>
          </p:cNvPr>
          <p:cNvSpPr/>
          <p:nvPr/>
        </p:nvSpPr>
        <p:spPr>
          <a:xfrm>
            <a:off x="214184" y="222421"/>
            <a:ext cx="11763632" cy="6413157"/>
          </a:xfrm>
          <a:prstGeom prst="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56726743-8356-924B-AF2E-439228EB17A4}"/>
              </a:ext>
            </a:extLst>
          </p:cNvPr>
          <p:cNvSpPr/>
          <p:nvPr/>
        </p:nvSpPr>
        <p:spPr>
          <a:xfrm>
            <a:off x="1075038" y="1990792"/>
            <a:ext cx="3019167" cy="1767016"/>
          </a:xfrm>
          <a:prstGeom prst="roundRect">
            <a:avLst/>
          </a:prstGeom>
          <a:solidFill>
            <a:srgbClr val="FFFDFB"/>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b="1" u="sng" dirty="0">
                <a:latin typeface="Montserrat ExtraLight" pitchFamily="2" charset="77"/>
              </a:rPr>
              <a:t>Fake competition:</a:t>
            </a:r>
          </a:p>
          <a:p>
            <a:pPr algn="ctr"/>
            <a:endParaRPr lang="en-US" sz="1600" b="1" u="sng" dirty="0">
              <a:latin typeface="Montserrat ExtraLight" pitchFamily="2" charset="77"/>
            </a:endParaRPr>
          </a:p>
          <a:p>
            <a:pPr algn="ctr"/>
            <a:r>
              <a:rPr lang="en-US" sz="1600" dirty="0">
                <a:latin typeface="Montserrat ExtraLight" pitchFamily="2" charset="77"/>
              </a:rPr>
              <a:t>Competing for monopoly on content</a:t>
            </a:r>
          </a:p>
        </p:txBody>
      </p:sp>
      <p:sp>
        <p:nvSpPr>
          <p:cNvPr id="11" name="Rounded Rectangle 10">
            <a:extLst>
              <a:ext uri="{FF2B5EF4-FFF2-40B4-BE49-F238E27FC236}">
                <a16:creationId xmlns:a16="http://schemas.microsoft.com/office/drawing/2014/main" id="{344D8A7F-1EB6-C947-BE9A-BA1FD2B717F6}"/>
              </a:ext>
            </a:extLst>
          </p:cNvPr>
          <p:cNvSpPr/>
          <p:nvPr/>
        </p:nvSpPr>
        <p:spPr>
          <a:xfrm>
            <a:off x="4586416" y="1990792"/>
            <a:ext cx="3019167" cy="1767016"/>
          </a:xfrm>
          <a:prstGeom prst="roundRect">
            <a:avLst/>
          </a:prstGeom>
          <a:solidFill>
            <a:srgbClr val="FFFDFB"/>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b="1" u="sng" dirty="0">
                <a:latin typeface="Montserrat ExtraLight" pitchFamily="2" charset="77"/>
              </a:rPr>
              <a:t>High acquisition cost:</a:t>
            </a:r>
          </a:p>
          <a:p>
            <a:pPr algn="ctr"/>
            <a:endParaRPr lang="en-US" sz="1600" b="1" u="sng" dirty="0">
              <a:latin typeface="Montserrat ExtraLight" pitchFamily="2" charset="77"/>
            </a:endParaRPr>
          </a:p>
          <a:p>
            <a:pPr algn="ctr"/>
            <a:r>
              <a:rPr lang="en-US" sz="1600" dirty="0">
                <a:latin typeface="Montserrat ExtraLight" pitchFamily="2" charset="77"/>
              </a:rPr>
              <a:t>Limited customer value beyond monopolizing content</a:t>
            </a:r>
          </a:p>
        </p:txBody>
      </p:sp>
      <p:sp>
        <p:nvSpPr>
          <p:cNvPr id="12" name="Rounded Rectangle 11">
            <a:extLst>
              <a:ext uri="{FF2B5EF4-FFF2-40B4-BE49-F238E27FC236}">
                <a16:creationId xmlns:a16="http://schemas.microsoft.com/office/drawing/2014/main" id="{2750ACE1-7D57-5943-A5A2-6BB8931F10A3}"/>
              </a:ext>
            </a:extLst>
          </p:cNvPr>
          <p:cNvSpPr/>
          <p:nvPr/>
        </p:nvSpPr>
        <p:spPr>
          <a:xfrm>
            <a:off x="8097795" y="1990792"/>
            <a:ext cx="3019167" cy="1767016"/>
          </a:xfrm>
          <a:prstGeom prst="roundRect">
            <a:avLst/>
          </a:prstGeom>
          <a:solidFill>
            <a:srgbClr val="FFFDFB"/>
          </a:solidFill>
          <a:ln w="28575"/>
        </p:spPr>
        <p:style>
          <a:lnRef idx="2">
            <a:schemeClr val="dk1"/>
          </a:lnRef>
          <a:fillRef idx="1">
            <a:schemeClr val="lt1"/>
          </a:fillRef>
          <a:effectRef idx="0">
            <a:schemeClr val="dk1"/>
          </a:effectRef>
          <a:fontRef idx="minor">
            <a:schemeClr val="dk1"/>
          </a:fontRef>
        </p:style>
        <p:txBody>
          <a:bodyPr rtlCol="0" anchor="ctr"/>
          <a:lstStyle/>
          <a:p>
            <a:pPr algn="ctr"/>
            <a:r>
              <a:rPr lang="en-US" sz="1600" b="1" u="sng" dirty="0">
                <a:latin typeface="Montserrat ExtraLight" pitchFamily="2" charset="77"/>
              </a:rPr>
              <a:t>No digital first sale rights:</a:t>
            </a:r>
          </a:p>
          <a:p>
            <a:pPr algn="ctr"/>
            <a:endParaRPr lang="en-US" sz="1600" b="1" u="sng" dirty="0">
              <a:latin typeface="Montserrat ExtraLight" pitchFamily="2" charset="77"/>
            </a:endParaRPr>
          </a:p>
          <a:p>
            <a:pPr algn="ctr"/>
            <a:r>
              <a:rPr lang="en-US" sz="1600" dirty="0">
                <a:latin typeface="Montserrat ExtraLight" pitchFamily="2" charset="77"/>
              </a:rPr>
              <a:t>Additional cost per view as compared to DVD rental</a:t>
            </a:r>
          </a:p>
        </p:txBody>
      </p:sp>
      <p:sp>
        <p:nvSpPr>
          <p:cNvPr id="13" name="Right Brace 12">
            <a:extLst>
              <a:ext uri="{FF2B5EF4-FFF2-40B4-BE49-F238E27FC236}">
                <a16:creationId xmlns:a16="http://schemas.microsoft.com/office/drawing/2014/main" id="{E12CD33B-A7F2-3844-AD2C-1AEE96738853}"/>
              </a:ext>
            </a:extLst>
          </p:cNvPr>
          <p:cNvSpPr/>
          <p:nvPr/>
        </p:nvSpPr>
        <p:spPr>
          <a:xfrm rot="16200000" flipH="1">
            <a:off x="5861220" y="-214287"/>
            <a:ext cx="469557" cy="8872152"/>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44A4EA8B-9294-8947-9948-F22D83858F4B}"/>
              </a:ext>
            </a:extLst>
          </p:cNvPr>
          <p:cNvSpPr txBox="1"/>
          <p:nvPr/>
        </p:nvSpPr>
        <p:spPr>
          <a:xfrm>
            <a:off x="2637136" y="4867208"/>
            <a:ext cx="6917724" cy="1200329"/>
          </a:xfrm>
          <a:prstGeom prst="rect">
            <a:avLst/>
          </a:prstGeom>
          <a:noFill/>
        </p:spPr>
        <p:txBody>
          <a:bodyPr wrap="square" rtlCol="0">
            <a:spAutoFit/>
          </a:bodyPr>
          <a:lstStyle/>
          <a:p>
            <a:pPr marL="342900" indent="-342900">
              <a:buAutoNum type="arabicPeriod"/>
            </a:pPr>
            <a:r>
              <a:rPr lang="en-US" dirty="0">
                <a:latin typeface="Montserrat ExtraLight" pitchFamily="2" charset="77"/>
              </a:rPr>
              <a:t>High operational costs</a:t>
            </a:r>
          </a:p>
          <a:p>
            <a:pPr marL="342900" indent="-342900">
              <a:buAutoNum type="arabicPeriod"/>
            </a:pPr>
            <a:r>
              <a:rPr lang="en-US" dirty="0">
                <a:latin typeface="Montserrat ExtraLight" pitchFamily="2" charset="77"/>
              </a:rPr>
              <a:t>Fragmentation of market according to exclusive content</a:t>
            </a:r>
          </a:p>
          <a:p>
            <a:pPr marL="342900" indent="-342900">
              <a:buAutoNum type="arabicPeriod"/>
            </a:pPr>
            <a:r>
              <a:rPr lang="en-US" dirty="0">
                <a:latin typeface="Montserrat ExtraLight" pitchFamily="2" charset="77"/>
              </a:rPr>
              <a:t>Price competition</a:t>
            </a:r>
          </a:p>
          <a:p>
            <a:pPr marL="342900" indent="-342900">
              <a:buAutoNum type="arabicPeriod"/>
            </a:pPr>
            <a:r>
              <a:rPr lang="en-US" dirty="0">
                <a:latin typeface="Montserrat ExtraLight" pitchFamily="2" charset="77"/>
              </a:rPr>
              <a:t>Inability to make money </a:t>
            </a:r>
          </a:p>
        </p:txBody>
      </p:sp>
    </p:spTree>
    <p:extLst>
      <p:ext uri="{BB962C8B-B14F-4D97-AF65-F5344CB8AC3E}">
        <p14:creationId xmlns:p14="http://schemas.microsoft.com/office/powerpoint/2010/main" val="26970835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28438</TotalTime>
  <Words>1571</Words>
  <Application>Microsoft Macintosh PowerPoint</Application>
  <PresentationFormat>Widescreen</PresentationFormat>
  <Paragraphs>238</Paragraphs>
  <Slides>38</Slides>
  <Notes>0</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Arial</vt:lpstr>
      <vt:lpstr>Calibri</vt:lpstr>
      <vt:lpstr>Calibri Light</vt:lpstr>
      <vt:lpstr>Montserrat ExtraLight</vt:lpstr>
      <vt:lpstr>Montserrat Light</vt:lpstr>
      <vt:lpstr>Montserrat SemiBold</vt:lpstr>
      <vt:lpstr>Montserrat Thin</vt:lpstr>
      <vt:lpstr>Ombudsman Stencil</vt:lpstr>
      <vt:lpstr>Office Theme</vt:lpstr>
      <vt:lpstr>PowerPoint Presentation</vt:lpstr>
      <vt:lpstr>Rise of china</vt:lpstr>
      <vt:lpstr>Interest in Chinese content</vt:lpstr>
      <vt:lpstr>What to distribute?</vt:lpstr>
      <vt:lpstr>PowerPoint Presentation</vt:lpstr>
      <vt:lpstr>PowerPoint Presentation</vt:lpstr>
      <vt:lpstr>PowerPoint Presentation</vt:lpstr>
      <vt:lpstr>PowerPoint Presentation</vt:lpstr>
      <vt:lpstr>Problems in streaming</vt:lpstr>
      <vt:lpstr>Companies BREAKING EVEN</vt:lpstr>
      <vt:lpstr>How to make our business viable?</vt:lpstr>
      <vt:lpstr>Focus on providing additional value for customers  make our services indispensable even if the content is available on other platforms/through piracy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Business model</vt:lpstr>
      <vt:lpstr>PowerPoint Presentation</vt:lpstr>
      <vt:lpstr>PowerPoint Presentation</vt:lpstr>
      <vt:lpstr>Meet the team</vt:lpstr>
      <vt:lpstr>CONTACT DETAILS</vt:lpstr>
      <vt:lpstr>PowerPoint Presentation</vt:lpstr>
      <vt:lpstr>Content partners</vt:lpstr>
      <vt:lpstr>Content genres</vt:lpstr>
      <vt:lpstr>600 years of kunqu opera</vt:lpstr>
      <vt:lpstr>600 years of kunqu opera</vt:lpstr>
      <vt:lpstr>The tale of Chinese medicine</vt:lpstr>
      <vt:lpstr>The tale of Chinese medicine</vt:lpstr>
      <vt:lpstr>tales from modern china</vt:lpstr>
      <vt:lpstr>Tales from modern china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XueYan Hu</dc:creator>
  <cp:lastModifiedBy>XueYan Hu</cp:lastModifiedBy>
  <cp:revision>103</cp:revision>
  <dcterms:created xsi:type="dcterms:W3CDTF">2019-07-19T21:57:34Z</dcterms:created>
  <dcterms:modified xsi:type="dcterms:W3CDTF">2019-09-09T18:51:41Z</dcterms:modified>
</cp:coreProperties>
</file>